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71" r:id="rId2"/>
    <p:sldId id="279" r:id="rId3"/>
    <p:sldId id="280" r:id="rId4"/>
    <p:sldId id="308" r:id="rId5"/>
    <p:sldId id="281" r:id="rId6"/>
    <p:sldId id="303" r:id="rId7"/>
    <p:sldId id="292" r:id="rId8"/>
    <p:sldId id="299" r:id="rId9"/>
    <p:sldId id="285" r:id="rId10"/>
    <p:sldId id="286" r:id="rId11"/>
    <p:sldId id="307" r:id="rId12"/>
    <p:sldId id="273" r:id="rId13"/>
    <p:sldId id="274" r:id="rId14"/>
    <p:sldId id="272" r:id="rId15"/>
    <p:sldId id="276" r:id="rId16"/>
    <p:sldId id="275" r:id="rId17"/>
    <p:sldId id="277" r:id="rId18"/>
    <p:sldId id="278" r:id="rId1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FF00FF"/>
    <a:srgbClr val="FCEFBA"/>
    <a:srgbClr val="0099FF"/>
    <a:srgbClr val="00FFFF"/>
    <a:srgbClr val="CC0099"/>
    <a:srgbClr val="6699FF"/>
    <a:srgbClr val="99CC00"/>
    <a:srgbClr val="CCFFCC"/>
    <a:srgbClr val="6600CC"/>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2" d="100"/>
          <a:sy n="82" d="100"/>
        </p:scale>
        <p:origin x="-153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Title 28"/>
          <p:cNvSpPr>
            <a:spLocks noGrp="1"/>
          </p:cNvSpPr>
          <p:nvPr>
            <p:ph type="ctrTitle"/>
          </p:nvPr>
        </p:nvSpPr>
        <p:spPr>
          <a:xfrm>
            <a:off x="381000" y="4853411"/>
            <a:ext cx="8458200" cy="1222375"/>
          </a:xfrm>
        </p:spPr>
        <p:txBody>
          <a:bodyPr anchor="t"/>
          <a:lstStyle/>
          <a:p>
            <a:r>
              <a:rPr kumimoji="0" lang="en-US" smtClean="0"/>
              <a:t>Click to edit Master title style</a:t>
            </a:r>
            <a:endParaRPr kumimoji="0"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16" name="Date Placeholder 15"/>
          <p:cNvSpPr>
            <a:spLocks noGrp="1"/>
          </p:cNvSpPr>
          <p:nvPr>
            <p:ph type="dt" sz="half" idx="10"/>
          </p:nvPr>
        </p:nvSpPr>
        <p:spPr/>
        <p:txBody>
          <a:bodyPr/>
          <a:lstStyle/>
          <a:p>
            <a:endParaRPr lang="en-US"/>
          </a:p>
        </p:txBody>
      </p:sp>
      <p:sp>
        <p:nvSpPr>
          <p:cNvPr id="2" name="Footer Placeholder 1"/>
          <p:cNvSpPr>
            <a:spLocks noGrp="1"/>
          </p:cNvSpPr>
          <p:nvPr>
            <p:ph type="ftr" sz="quarter" idx="11"/>
          </p:nvPr>
        </p:nvSpPr>
        <p:spPr/>
        <p:txBody>
          <a:bodyPr/>
          <a:lstStyle/>
          <a:p>
            <a:endParaRPr lang="en-US"/>
          </a:p>
        </p:txBody>
      </p:sp>
      <p:sp>
        <p:nvSpPr>
          <p:cNvPr id="15" name="Slide Number Placeholder 14"/>
          <p:cNvSpPr>
            <a:spLocks noGrp="1"/>
          </p:cNvSpPr>
          <p:nvPr>
            <p:ph type="sldNum" sz="quarter" idx="12"/>
          </p:nvPr>
        </p:nvSpPr>
        <p:spPr>
          <a:xfrm>
            <a:off x="8229600" y="6473952"/>
            <a:ext cx="758952" cy="246888"/>
          </a:xfrm>
        </p:spPr>
        <p:txBody>
          <a:bodyPr/>
          <a:lstStyle/>
          <a:p>
            <a:fld id="{DC682F70-319B-41C3-AB81-5DDDD2A3C2E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1DFDE51-401E-4FE9-AC0E-4093546B9925}"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DE8FD1-7521-4F55-9EA8-EA3BDB702D7F}"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kumimoji="0" lang="en-US" smtClean="0"/>
              <a:t>Click to edit Master title style</a:t>
            </a:r>
            <a:endParaRPr kumimoji="0" lang="en-US"/>
          </a:p>
        </p:txBody>
      </p:sp>
      <p:sp>
        <p:nvSpPr>
          <p:cNvPr id="27" name="Content Placeholder 26"/>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19" name="Footer Placeholder 18"/>
          <p:cNvSpPr>
            <a:spLocks noGrp="1"/>
          </p:cNvSpPr>
          <p:nvPr>
            <p:ph type="ftr" sz="quarter" idx="11"/>
          </p:nvPr>
        </p:nvSpPr>
        <p:spPr>
          <a:xfrm>
            <a:off x="3581400" y="76200"/>
            <a:ext cx="2895600" cy="288925"/>
          </a:xfrm>
        </p:spPr>
        <p:txBody>
          <a:bodyPr/>
          <a:lstStyle/>
          <a:p>
            <a:endParaRPr lang="en-US"/>
          </a:p>
        </p:txBody>
      </p:sp>
      <p:sp>
        <p:nvSpPr>
          <p:cNvPr id="16" name="Slide Number Placeholder 15"/>
          <p:cNvSpPr>
            <a:spLocks noGrp="1"/>
          </p:cNvSpPr>
          <p:nvPr>
            <p:ph type="sldNum" sz="quarter" idx="12"/>
          </p:nvPr>
        </p:nvSpPr>
        <p:spPr>
          <a:xfrm>
            <a:off x="8229600" y="6473952"/>
            <a:ext cx="758952" cy="246888"/>
          </a:xfrm>
        </p:spPr>
        <p:txBody>
          <a:bodyPr/>
          <a:lstStyle/>
          <a:p>
            <a:fld id="{3A3E0FCF-1506-47CD-B3E9-66B48ECF40DB}"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19" name="Date Placeholder 18"/>
          <p:cNvSpPr>
            <a:spLocks noGrp="1"/>
          </p:cNvSpPr>
          <p:nvPr>
            <p:ph type="dt" sz="half" idx="10"/>
          </p:nvPr>
        </p:nvSpPr>
        <p:spPr/>
        <p:txBody>
          <a:bodyPr/>
          <a:lstStyle/>
          <a:p>
            <a:endParaRPr lang="en-US"/>
          </a:p>
        </p:txBody>
      </p:sp>
      <p:sp>
        <p:nvSpPr>
          <p:cNvPr id="11" name="Footer Placeholder 10"/>
          <p:cNvSpPr>
            <a:spLocks noGrp="1"/>
          </p:cNvSpPr>
          <p:nvPr>
            <p:ph type="ftr" sz="quarter" idx="11"/>
          </p:nvPr>
        </p:nvSpPr>
        <p:spPr/>
        <p:txBody>
          <a:bodyPr/>
          <a:lstStyle/>
          <a:p>
            <a:endParaRPr lang="en-US"/>
          </a:p>
        </p:txBody>
      </p:sp>
      <p:sp>
        <p:nvSpPr>
          <p:cNvPr id="16" name="Slide Number Placeholder 15"/>
          <p:cNvSpPr>
            <a:spLocks noGrp="1"/>
          </p:cNvSpPr>
          <p:nvPr>
            <p:ph type="sldNum" sz="quarter" idx="12"/>
          </p:nvPr>
        </p:nvSpPr>
        <p:spPr/>
        <p:txBody>
          <a:bodyPr/>
          <a:lstStyle/>
          <a:p>
            <a:fld id="{ED27F750-D3BC-4C62-B1CD-F3A8D7975CCB}" type="slidenum">
              <a:rPr lang="en-US" smtClean="0"/>
              <a:pPr/>
              <a:t>‹#›</a:t>
            </a:fld>
            <a:endParaRPr lang="en-US"/>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0"/>
          </p:nvPr>
        </p:nvSpPr>
        <p:spPr/>
        <p:txBody>
          <a:bodyPr/>
          <a:lstStyle/>
          <a:p>
            <a:endParaRPr lang="en-US"/>
          </a:p>
        </p:txBody>
      </p:sp>
      <p:sp>
        <p:nvSpPr>
          <p:cNvPr id="10" name="Footer Placeholder 9"/>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2237F76A-7E1D-4B25-BDAD-07688DEF29C4}"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9" name="Title 28"/>
          <p:cNvSpPr>
            <a:spLocks noGrp="1"/>
          </p:cNvSpPr>
          <p:nvPr>
            <p:ph type="title"/>
          </p:nvPr>
        </p:nvSpPr>
        <p:spPr>
          <a:xfrm>
            <a:off x="304800" y="5410200"/>
            <a:ext cx="8610600" cy="882650"/>
          </a:xfrm>
        </p:spPr>
        <p:txBody>
          <a:bodyPr anchor="ctr"/>
          <a:lstStyle>
            <a:lvl1pPr>
              <a:defRPr/>
            </a:lvl1pPr>
          </a:lstStyle>
          <a:p>
            <a:r>
              <a:rPr kumimoji="0" lang="en-US" smtClean="0"/>
              <a:t>Click to edit Master title style</a:t>
            </a:r>
            <a:endParaRPr kumimoji="0"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229600" y="6477000"/>
            <a:ext cx="762000" cy="246888"/>
          </a:xfrm>
        </p:spPr>
        <p:txBody>
          <a:bodyPr/>
          <a:lstStyle/>
          <a:p>
            <a:fld id="{4B3469DE-43A4-4316-8897-7A0F04A2861E}" type="slidenum">
              <a:rPr lang="en-US" smtClean="0"/>
              <a:pPr/>
              <a:t>‹#›</a:t>
            </a:fld>
            <a:endParaRPr lang="en-US"/>
          </a:p>
        </p:txBody>
      </p:sp>
      <p:sp>
        <p:nvSpPr>
          <p:cNvPr id="11" name="Straight Connector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transition>
    <p:cover dir="u"/>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endParaRPr lang="en-US"/>
          </a:p>
        </p:txBody>
      </p:sp>
      <p:sp>
        <p:nvSpPr>
          <p:cNvPr id="21" name="Footer Placeholder 20"/>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2DC3C99-8128-4E81-B4C2-9237C71DE4AA}"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US"/>
          </a:p>
        </p:txBody>
      </p:sp>
      <p:sp>
        <p:nvSpPr>
          <p:cNvPr id="24" name="Footer Placeholder 23"/>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AF579F-B5D1-498D-8FE5-E270ECDCC171}"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Straight Connector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Title 11"/>
          <p:cNvSpPr>
            <a:spLocks noGrp="1"/>
          </p:cNvSpPr>
          <p:nvPr>
            <p:ph type="title"/>
          </p:nvPr>
        </p:nvSpPr>
        <p:spPr>
          <a:xfrm>
            <a:off x="457200" y="5486400"/>
            <a:ext cx="8458200" cy="520700"/>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5" name="Date Placeholder 24"/>
          <p:cNvSpPr>
            <a:spLocks noGrp="1"/>
          </p:cNvSpPr>
          <p:nvPr>
            <p:ph type="dt" sz="half" idx="10"/>
          </p:nvPr>
        </p:nvSpPr>
        <p:spPr/>
        <p:txBody>
          <a:bodyPr/>
          <a:lstStyle/>
          <a:p>
            <a:endParaRPr lang="en-US"/>
          </a:p>
        </p:txBody>
      </p:sp>
      <p:sp>
        <p:nvSpPr>
          <p:cNvPr id="29" name="Footer Placeholder 28"/>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76973EF-2E56-45A7-B69A-F8F2423E37CE}" type="slidenum">
              <a:rPr lang="en-US" smtClean="0"/>
              <a:pPr/>
              <a:t>‹#›</a:t>
            </a:fld>
            <a:endParaRPr lang="en-US"/>
          </a:p>
        </p:txBody>
      </p:sp>
    </p:spTree>
  </p:cSld>
  <p:clrMapOvr>
    <a:masterClrMapping/>
  </p:clrMapOvr>
  <p:transition>
    <p:cover dir="u"/>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n-US" smtClean="0"/>
              <a:t>Click icon to add picture</a:t>
            </a:r>
            <a:endParaRPr kumimoji="0" lang="en-US" dirty="0"/>
          </a:p>
        </p:txBody>
      </p:sp>
      <p:sp>
        <p:nvSpPr>
          <p:cNvPr id="7" name="Date Placeholder 6"/>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31" name="Slide Number Placeholder 30"/>
          <p:cNvSpPr>
            <a:spLocks noGrp="1"/>
          </p:cNvSpPr>
          <p:nvPr>
            <p:ph type="sldNum" sz="quarter" idx="12"/>
          </p:nvPr>
        </p:nvSpPr>
        <p:spPr/>
        <p:txBody>
          <a:bodyPr/>
          <a:lstStyle/>
          <a:p>
            <a:fld id="{0E55AB83-E99D-421C-AB15-1CDBB2419291}" type="slidenum">
              <a:rPr lang="en-US" smtClean="0"/>
              <a:pPr/>
              <a:t>‹#›</a:t>
            </a:fld>
            <a:endParaRPr lang="en-US"/>
          </a:p>
        </p:txBody>
      </p:sp>
      <p:sp>
        <p:nvSpPr>
          <p:cNvPr id="17" name="Title 16"/>
          <p:cNvSpPr>
            <a:spLocks noGrp="1"/>
          </p:cNvSpPr>
          <p:nvPr>
            <p:ph type="title"/>
          </p:nvPr>
        </p:nvSpPr>
        <p:spPr>
          <a:xfrm>
            <a:off x="381000" y="4993760"/>
            <a:ext cx="5867400" cy="522288"/>
          </a:xfrm>
        </p:spPr>
        <p:txBody>
          <a:bodyPr anchor="ctr"/>
          <a:lstStyle>
            <a:lvl1pPr algn="l">
              <a:buNone/>
              <a:defRPr sz="2000" b="1"/>
            </a:lvl1pPr>
          </a:lstStyle>
          <a:p>
            <a:r>
              <a:rPr kumimoji="0" lang="en-US" smtClean="0"/>
              <a:t>Click to edit Master title style</a:t>
            </a:r>
            <a:endParaRPr kumimoji="0"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Tree>
  </p:cSld>
  <p:clrMapOvr>
    <a:masterClrMapping/>
  </p:clrMapOvr>
  <p:transition>
    <p:cover dir="u"/>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Text Placeholder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1D002F10-957A-4CCA-B031-DB18AEB0325D}" type="slidenum">
              <a:rPr lang="en-US" smtClean="0"/>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kumimoji="0" lang="en-US" smtClean="0"/>
              <a:t>Click to edit Master title style</a:t>
            </a:r>
            <a:endParaRPr kumimoji="0"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cover dir="u"/>
  </p:transition>
  <p:timing>
    <p:tnLst>
      <p:par>
        <p:cTn id="1" dur="indefinite" restart="never" nodeType="tmRoot"/>
      </p:par>
    </p:tnLst>
  </p:timing>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2.jpeg"/><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image" Target="../media/image14.gif"/><Relationship Id="rId1" Type="http://schemas.openxmlformats.org/officeDocument/2006/relationships/slideLayout" Target="../slideLayouts/slideLayout2.xml"/><Relationship Id="rId4" Type="http://schemas.openxmlformats.org/officeDocument/2006/relationships/image" Target="../media/image16.gif"/></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0"/>
            <a:ext cx="9144000" cy="4876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C:\Users\user\Desktop\Bitmap in Cover 10.cdr.jpg"/>
          <p:cNvPicPr>
            <a:picLocks noChangeAspect="1" noChangeArrowheads="1"/>
          </p:cNvPicPr>
          <p:nvPr/>
        </p:nvPicPr>
        <p:blipFill>
          <a:blip r:embed="rId2" cstate="print"/>
          <a:srcRect b="21916"/>
          <a:stretch>
            <a:fillRect/>
          </a:stretch>
        </p:blipFill>
        <p:spPr bwMode="auto">
          <a:xfrm>
            <a:off x="1371600" y="0"/>
            <a:ext cx="6451356" cy="6858000"/>
          </a:xfrm>
          <a:prstGeom prst="rect">
            <a:avLst/>
          </a:prstGeom>
          <a:noFill/>
        </p:spPr>
      </p:pic>
      <p:sp>
        <p:nvSpPr>
          <p:cNvPr id="6" name="Rectangle 5"/>
          <p:cNvSpPr/>
          <p:nvPr/>
        </p:nvSpPr>
        <p:spPr>
          <a:xfrm>
            <a:off x="0" y="4648200"/>
            <a:ext cx="9144000" cy="22098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0" y="6248400"/>
            <a:ext cx="8229600" cy="457200"/>
          </a:xfrm>
        </p:spPr>
        <p:txBody>
          <a:bodyPr>
            <a:normAutofit/>
          </a:bodyPr>
          <a:lstStyle/>
          <a:p>
            <a:pPr algn="ctr"/>
            <a:r>
              <a:rPr lang="en-US" sz="1500" b="1" cap="none" dirty="0">
                <a:solidFill>
                  <a:schemeClr val="tx1"/>
                </a:solidFill>
                <a:effectLst/>
                <a:latin typeface="Arial" pitchFamily="34" charset="0"/>
                <a:cs typeface="Arial" pitchFamily="34" charset="0"/>
              </a:rPr>
              <a:t>CATECHETICAL TEXTBOOK SERIES OF THE SYRO - MALABAR CHURCH</a:t>
            </a:r>
          </a:p>
        </p:txBody>
      </p:sp>
      <p:sp>
        <p:nvSpPr>
          <p:cNvPr id="7" name="Title 1"/>
          <p:cNvSpPr txBox="1">
            <a:spLocks/>
          </p:cNvSpPr>
          <p:nvPr/>
        </p:nvSpPr>
        <p:spPr>
          <a:xfrm rot="16200000">
            <a:off x="-1600199" y="2286000"/>
            <a:ext cx="4572000" cy="609600"/>
          </a:xfrm>
          <a:prstGeom prst="rect">
            <a:avLst/>
          </a:prstGeom>
        </p:spPr>
        <p:txBody>
          <a:bodyPr vert="horz" anchor="t">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2000" b="1" i="0" u="none" strike="noStrike" kern="1200" normalizeH="0" baseline="0" noProof="0" dirty="0">
                <a:solidFill>
                  <a:srgbClr val="FFFF00"/>
                </a:solidFill>
                <a:effectLst>
                  <a:outerShdw blurRad="38100" dist="38100" dir="2700000" algn="tl">
                    <a:srgbClr val="000000">
                      <a:alpha val="43137"/>
                    </a:srgbClr>
                  </a:outerShdw>
                </a:effectLst>
                <a:uLnTx/>
                <a:uFillTx/>
                <a:latin typeface="Arial" pitchFamily="34" charset="0"/>
                <a:ea typeface="+mj-ea"/>
                <a:cs typeface="Arial" pitchFamily="34" charset="0"/>
              </a:rPr>
              <a:t>ON THE PATH OF SALVATION - 10</a:t>
            </a:r>
          </a:p>
        </p:txBody>
      </p:sp>
      <p:sp>
        <p:nvSpPr>
          <p:cNvPr id="8" name="Title 1"/>
          <p:cNvSpPr txBox="1">
            <a:spLocks/>
          </p:cNvSpPr>
          <p:nvPr/>
        </p:nvSpPr>
        <p:spPr>
          <a:xfrm>
            <a:off x="0" y="4800600"/>
            <a:ext cx="8229600" cy="1828800"/>
          </a:xfrm>
          <a:prstGeom prst="rect">
            <a:avLst/>
          </a:prstGeom>
        </p:spPr>
        <p:txBody>
          <a:bodyPr vert="horz" anchor="t">
            <a:normAutofit fontScale="975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US" sz="4500" b="1" dirty="0">
                <a:ln w="28575">
                  <a:solidFill>
                    <a:schemeClr val="bg1"/>
                  </a:solidFill>
                </a:ln>
                <a:solidFill>
                  <a:srgbClr val="FF00FF"/>
                </a:solidFill>
                <a:latin typeface="Cooper Std Black" pitchFamily="18" charset="0"/>
                <a:ea typeface="+mj-ea"/>
                <a:cs typeface="Times New Roman" pitchFamily="18" charset="0"/>
              </a:rPr>
              <a:t>CHURCH</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Times New Roman" pitchFamily="18" charset="0"/>
              </a:rPr>
              <a:t>THE MISSIONARY COMMUNITY</a:t>
            </a:r>
            <a:endParaRPr kumimoji="0" lang="en-US" sz="3300" b="1" i="0" u="none" strike="noStrike" kern="1200" cap="none" spc="0" normalizeH="0" baseline="0" noProof="0" dirty="0">
              <a:ln w="28575">
                <a:solidFill>
                  <a:schemeClr val="bg1"/>
                </a:solidFill>
              </a:ln>
              <a:solidFill>
                <a:srgbClr val="FF00FF"/>
              </a:solidFill>
              <a:effectLst/>
              <a:uLnTx/>
              <a:uFillTx/>
              <a:latin typeface="Cooper Std Black" pitchFamily="18" charset="0"/>
              <a:ea typeface="+mj-ea"/>
              <a:cs typeface="Arial" pitchFamily="34" charset="0"/>
            </a:endParaRPr>
          </a:p>
        </p:txBody>
      </p:sp>
      <p:sp>
        <p:nvSpPr>
          <p:cNvPr id="9" name="Chord 8"/>
          <p:cNvSpPr/>
          <p:nvPr/>
        </p:nvSpPr>
        <p:spPr>
          <a:xfrm rot="1474083">
            <a:off x="8018000" y="5113374"/>
            <a:ext cx="1765689" cy="1199332"/>
          </a:xfrm>
          <a:prstGeom prst="chord">
            <a:avLst>
              <a:gd name="adj1" fmla="val 2689439"/>
              <a:gd name="adj2" fmla="val 16159279"/>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effectLst>
                <a:innerShdw blurRad="63500" dist="50800" dir="13500000">
                  <a:prstClr val="black">
                    <a:alpha val="50000"/>
                  </a:prstClr>
                </a:innerShdw>
              </a:effectLst>
            </a:endParaRPr>
          </a:p>
        </p:txBody>
      </p:sp>
      <p:sp>
        <p:nvSpPr>
          <p:cNvPr id="10" name="TextBox 9"/>
          <p:cNvSpPr txBox="1"/>
          <p:nvPr/>
        </p:nvSpPr>
        <p:spPr>
          <a:xfrm>
            <a:off x="8153400" y="5081826"/>
            <a:ext cx="990600" cy="861774"/>
          </a:xfrm>
          <a:prstGeom prst="rect">
            <a:avLst/>
          </a:prstGeom>
          <a:noFill/>
        </p:spPr>
        <p:txBody>
          <a:bodyPr wrap="square" rtlCol="0">
            <a:spAutoFit/>
          </a:bodyPr>
          <a:lstStyle/>
          <a:p>
            <a:r>
              <a:rPr lang="en-US" sz="5000" b="1" dirty="0">
                <a:latin typeface="Cooper Std Black" pitchFamily="18" charset="0"/>
              </a:rPr>
              <a:t>10</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0" fill="hold"/>
                                        <p:tgtEl>
                                          <p:spTgt spid="8"/>
                                        </p:tgtEl>
                                        <p:attrNameLst>
                                          <p:attrName>ppt_w</p:attrName>
                                        </p:attrNameLst>
                                      </p:cBhvr>
                                      <p:tavLst>
                                        <p:tav tm="0">
                                          <p:val>
                                            <p:fltVal val="0"/>
                                          </p:val>
                                        </p:tav>
                                        <p:tav tm="100000">
                                          <p:val>
                                            <p:strVal val="#ppt_w"/>
                                          </p:val>
                                        </p:tav>
                                      </p:tavLst>
                                    </p:anim>
                                    <p:anim calcmode="lin" valueType="num">
                                      <p:cBhvr>
                                        <p:cTn id="8" dur="5000" fill="hold"/>
                                        <p:tgtEl>
                                          <p:spTgt spid="8"/>
                                        </p:tgtEl>
                                        <p:attrNameLst>
                                          <p:attrName>ppt_h</p:attrName>
                                        </p:attrNameLst>
                                      </p:cBhvr>
                                      <p:tavLst>
                                        <p:tav tm="0">
                                          <p:val>
                                            <p:fltVal val="0"/>
                                          </p:val>
                                        </p:tav>
                                        <p:tav tm="100000">
                                          <p:val>
                                            <p:strVal val="#ppt_h"/>
                                          </p:val>
                                        </p:tav>
                                      </p:tavLst>
                                    </p:anim>
                                  </p:childTnLst>
                                </p:cTn>
                              </p:par>
                            </p:childTnLst>
                          </p:cTn>
                        </p:par>
                        <p:par>
                          <p:cTn id="9" fill="hold">
                            <p:stCondLst>
                              <p:cond delay="5000"/>
                            </p:stCondLst>
                            <p:childTnLst>
                              <p:par>
                                <p:cTn id="10" presetID="2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2000" fill="hold"/>
                                        <p:tgtEl>
                                          <p:spTgt spid="10"/>
                                        </p:tgtEl>
                                        <p:attrNameLst>
                                          <p:attrName>ppt_w</p:attrName>
                                        </p:attrNameLst>
                                      </p:cBhvr>
                                      <p:tavLst>
                                        <p:tav tm="0">
                                          <p:val>
                                            <p:fltVal val="0"/>
                                          </p:val>
                                        </p:tav>
                                        <p:tav tm="100000">
                                          <p:val>
                                            <p:strVal val="#ppt_w"/>
                                          </p:val>
                                        </p:tav>
                                      </p:tavLst>
                                    </p:anim>
                                    <p:anim calcmode="lin" valueType="num">
                                      <p:cBhvr>
                                        <p:cTn id="13" dur="2000" fill="hold"/>
                                        <p:tgtEl>
                                          <p:spTgt spid="10"/>
                                        </p:tgtEl>
                                        <p:attrNameLst>
                                          <p:attrName>ppt_h</p:attrName>
                                        </p:attrNameLst>
                                      </p:cBhvr>
                                      <p:tavLst>
                                        <p:tav tm="0">
                                          <p:val>
                                            <p:fltVal val="0"/>
                                          </p:val>
                                        </p:tav>
                                        <p:tav tm="100000">
                                          <p:val>
                                            <p:strVal val="#ppt_h"/>
                                          </p:val>
                                        </p:tav>
                                      </p:tavLst>
                                    </p:anim>
                                  </p:childTnLst>
                                </p:cTn>
                              </p:par>
                            </p:childTnLst>
                          </p:cTn>
                        </p:par>
                        <p:par>
                          <p:cTn id="14" fill="hold">
                            <p:stCondLst>
                              <p:cond delay="7000"/>
                            </p:stCondLst>
                            <p:childTnLst>
                              <p:par>
                                <p:cTn id="15" presetID="23" presetClass="entr" presetSubtype="16"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2000" fill="hold"/>
                                        <p:tgtEl>
                                          <p:spTgt spid="2"/>
                                        </p:tgtEl>
                                        <p:attrNameLst>
                                          <p:attrName>ppt_w</p:attrName>
                                        </p:attrNameLst>
                                      </p:cBhvr>
                                      <p:tavLst>
                                        <p:tav tm="0">
                                          <p:val>
                                            <p:fltVal val="0"/>
                                          </p:val>
                                        </p:tav>
                                        <p:tav tm="100000">
                                          <p:val>
                                            <p:strVal val="#ppt_w"/>
                                          </p:val>
                                        </p:tav>
                                      </p:tavLst>
                                    </p:anim>
                                    <p:anim calcmode="lin" valueType="num">
                                      <p:cBhvr>
                                        <p:cTn id="18" dur="2000" fill="hold"/>
                                        <p:tgtEl>
                                          <p:spTgt spid="2"/>
                                        </p:tgtEl>
                                        <p:attrNameLst>
                                          <p:attrName>ppt_h</p:attrName>
                                        </p:attrNameLst>
                                      </p:cBhvr>
                                      <p:tavLst>
                                        <p:tav tm="0">
                                          <p:val>
                                            <p:fltVal val="0"/>
                                          </p:val>
                                        </p:tav>
                                        <p:tav tm="100000">
                                          <p:val>
                                            <p:strVal val="#ppt_h"/>
                                          </p:val>
                                        </p:tav>
                                      </p:tavLst>
                                    </p:anim>
                                  </p:childTnLst>
                                </p:cTn>
                              </p:par>
                            </p:childTnLst>
                          </p:cTn>
                        </p:par>
                        <p:par>
                          <p:cTn id="19" fill="hold">
                            <p:stCondLst>
                              <p:cond delay="9000"/>
                            </p:stCondLst>
                            <p:childTnLst>
                              <p:par>
                                <p:cTn id="20" presetID="23" presetClass="entr" presetSubtype="16"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2000" fill="hold"/>
                                        <p:tgtEl>
                                          <p:spTgt spid="7"/>
                                        </p:tgtEl>
                                        <p:attrNameLst>
                                          <p:attrName>ppt_w</p:attrName>
                                        </p:attrNameLst>
                                      </p:cBhvr>
                                      <p:tavLst>
                                        <p:tav tm="0">
                                          <p:val>
                                            <p:fltVal val="0"/>
                                          </p:val>
                                        </p:tav>
                                        <p:tav tm="100000">
                                          <p:val>
                                            <p:strVal val="#ppt_w"/>
                                          </p:val>
                                        </p:tav>
                                      </p:tavLst>
                                    </p:anim>
                                    <p:anim calcmode="lin" valueType="num">
                                      <p:cBhvr>
                                        <p:cTn id="23" dur="20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8" grpId="0"/>
      <p:bldP spid="10"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4267200" y="457200"/>
            <a:ext cx="4876800" cy="2246769"/>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COMMUNITY THAT PROCLAIMED THE GOSPEL</a:t>
            </a:r>
          </a:p>
        </p:txBody>
      </p:sp>
      <p:sp>
        <p:nvSpPr>
          <p:cNvPr id="7" name="TextBox 6"/>
          <p:cNvSpPr txBox="1"/>
          <p:nvPr/>
        </p:nvSpPr>
        <p:spPr>
          <a:xfrm>
            <a:off x="152400" y="3150781"/>
            <a:ext cx="8763000" cy="3554819"/>
          </a:xfrm>
          <a:prstGeom prst="rect">
            <a:avLst/>
          </a:prstGeom>
          <a:noFill/>
        </p:spPr>
        <p:txBody>
          <a:bodyPr wrap="square" rtlCol="0">
            <a:spAutoFit/>
          </a:bodyPr>
          <a:lstStyle/>
          <a:p>
            <a:pPr algn="just"/>
            <a:r>
              <a:rPr lang="en-US" sz="2500" dirty="0">
                <a:latin typeface="Arial Narrow" pitchFamily="34" charset="0"/>
                <a:cs typeface="Times New Roman" pitchFamily="18" charset="0"/>
              </a:rPr>
              <a:t>	In the word of God we see that almost all who received the message of the Gospel from Jesus turned out to be </a:t>
            </a:r>
            <a:r>
              <a:rPr lang="en-US" sz="2500" dirty="0" err="1">
                <a:latin typeface="Arial Narrow" pitchFamily="34" charset="0"/>
                <a:cs typeface="Times New Roman" pitchFamily="18" charset="0"/>
              </a:rPr>
              <a:t>evangelisers</a:t>
            </a:r>
            <a:r>
              <a:rPr lang="en-US" sz="2500" dirty="0">
                <a:latin typeface="Arial Narrow" pitchFamily="34" charset="0"/>
                <a:cs typeface="Times New Roman" pitchFamily="18" charset="0"/>
              </a:rPr>
              <a:t> (Jn. 4: 7-26, 9: 1-12, </a:t>
            </a:r>
            <a:r>
              <a:rPr lang="en-US" sz="2500" dirty="0" err="1">
                <a:latin typeface="Arial Narrow" pitchFamily="34" charset="0"/>
                <a:cs typeface="Times New Roman" pitchFamily="18" charset="0"/>
              </a:rPr>
              <a:t>Lk</a:t>
            </a:r>
            <a:r>
              <a:rPr lang="en-US" sz="2500" dirty="0">
                <a:latin typeface="Arial Narrow" pitchFamily="34" charset="0"/>
                <a:cs typeface="Times New Roman" pitchFamily="18" charset="0"/>
              </a:rPr>
              <a:t>. 19: 1-10). The early Church formed by the teachings of the apostles was filled with this spirit. Their life-style itself became the preaching of the Gospel. When their thoughts, attitudes and life-style became filled with the message of the Gospel, their mutual relationship was filled with love. As a result, the number of the faithful increased (Acts 2:47). They shared with others their faith and the experiences in the new community and proclaimed the Gospel courageously (Acts 4:31)</a:t>
            </a:r>
          </a:p>
        </p:txBody>
      </p:sp>
      <p:pic>
        <p:nvPicPr>
          <p:cNvPr id="2050" name="Picture 2" descr="C:\Users\user\Desktop\Bitmap in Lesson3.cdr.jpg"/>
          <p:cNvPicPr>
            <a:picLocks noChangeAspect="1" noChangeArrowheads="1"/>
          </p:cNvPicPr>
          <p:nvPr/>
        </p:nvPicPr>
        <p:blipFill>
          <a:blip r:embed="rId2" cstate="print"/>
          <a:srcRect/>
          <a:stretch>
            <a:fillRect/>
          </a:stretch>
        </p:blipFill>
        <p:spPr bwMode="auto">
          <a:xfrm>
            <a:off x="113217" y="152400"/>
            <a:ext cx="4153983" cy="28194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228600" y="304800"/>
            <a:ext cx="8686800" cy="4708981"/>
          </a:xfrm>
          <a:prstGeom prst="rect">
            <a:avLst/>
          </a:prstGeom>
          <a:noFill/>
        </p:spPr>
        <p:txBody>
          <a:bodyPr wrap="square" rtlCol="0">
            <a:spAutoFit/>
          </a:bodyPr>
          <a:lstStyle/>
          <a:p>
            <a:pPr algn="just"/>
            <a:r>
              <a:rPr lang="en-US" sz="2500" dirty="0">
                <a:latin typeface="Arial Narrow" pitchFamily="34" charset="0"/>
                <a:cs typeface="Times New Roman" pitchFamily="18" charset="0"/>
              </a:rPr>
              <a:t>	When they were punished and sent out with the warning not to talk in the name of Jesus, their reply was “we cannot keep from speaking about what we have seen and heard” (Acts 4:20). Even when they were scattered in the name of faith, they went on moving, preaching the word of God. (Acts 8:4)</a:t>
            </a:r>
          </a:p>
          <a:p>
            <a:pPr algn="just"/>
            <a:endParaRPr lang="en-US" sz="2500" dirty="0">
              <a:latin typeface="Arial Narrow" pitchFamily="34" charset="0"/>
              <a:cs typeface="Times New Roman" pitchFamily="18" charset="0"/>
            </a:endParaRPr>
          </a:p>
          <a:p>
            <a:pPr algn="just"/>
            <a:r>
              <a:rPr lang="en-US" sz="2500" dirty="0">
                <a:latin typeface="Arial Narrow" pitchFamily="34" charset="0"/>
                <a:cs typeface="Times New Roman" pitchFamily="18" charset="0"/>
              </a:rPr>
              <a:t>	The early Church grew in faith and communion, listening to, living and proclaiming the word of God and gaining strength from the service of the breaking of the bread. Let us also, in a similar way, share the missionary spirit of the Church and grow and proclaim the Gospel of Jesus.</a:t>
            </a:r>
          </a:p>
          <a:p>
            <a:pPr algn="just"/>
            <a:endParaRPr lang="en-US" sz="2500" dirty="0">
              <a:latin typeface="Arial Narrow" pitchFamily="34" charset="0"/>
              <a:cs typeface="Times New Roman" pitchFamily="18" charset="0"/>
            </a:endParaRPr>
          </a:p>
        </p:txBody>
      </p:sp>
      <p:pic>
        <p:nvPicPr>
          <p:cNvPr id="3" name="Picture 2" descr="C:\Users\user\Desktop\Bitmap in Lesson3.cdr.jpg"/>
          <p:cNvPicPr>
            <a:picLocks noChangeAspect="1" noChangeArrowheads="1"/>
          </p:cNvPicPr>
          <p:nvPr/>
        </p:nvPicPr>
        <p:blipFill>
          <a:blip r:embed="rId2" cstate="print"/>
          <a:srcRect/>
          <a:stretch>
            <a:fillRect/>
          </a:stretch>
        </p:blipFill>
        <p:spPr bwMode="auto">
          <a:xfrm>
            <a:off x="457200" y="4745182"/>
            <a:ext cx="2694475" cy="1828800"/>
          </a:xfrm>
          <a:prstGeom prst="rect">
            <a:avLst/>
          </a:prstGeom>
          <a:noFill/>
          <a:ln>
            <a:solidFill>
              <a:schemeClr val="accent1"/>
            </a:solidFill>
          </a:ln>
        </p:spPr>
      </p:pic>
      <p:pic>
        <p:nvPicPr>
          <p:cNvPr id="4" name="Picture 2" descr="C:\Users\user\Desktop\Bitmap in Lesson3.cdr.jpg"/>
          <p:cNvPicPr>
            <a:picLocks noChangeAspect="1" noChangeArrowheads="1"/>
          </p:cNvPicPr>
          <p:nvPr/>
        </p:nvPicPr>
        <p:blipFill>
          <a:blip r:embed="rId3" cstate="print"/>
          <a:srcRect/>
          <a:stretch>
            <a:fillRect/>
          </a:stretch>
        </p:blipFill>
        <p:spPr bwMode="auto">
          <a:xfrm>
            <a:off x="3200400" y="4724400"/>
            <a:ext cx="2906486" cy="1849582"/>
          </a:xfrm>
          <a:prstGeom prst="rect">
            <a:avLst/>
          </a:prstGeom>
          <a:noFill/>
          <a:ln>
            <a:solidFill>
              <a:schemeClr val="accent1"/>
            </a:solidFill>
          </a:ln>
        </p:spPr>
      </p:pic>
      <p:pic>
        <p:nvPicPr>
          <p:cNvPr id="5" name="Picture 2" descr="C:\Users\user\Desktop\detail_1306_obs_family.jpg"/>
          <p:cNvPicPr>
            <a:picLocks noChangeAspect="1" noChangeArrowheads="1"/>
          </p:cNvPicPr>
          <p:nvPr/>
        </p:nvPicPr>
        <p:blipFill>
          <a:blip r:embed="rId4" cstate="print"/>
          <a:srcRect/>
          <a:stretch>
            <a:fillRect/>
          </a:stretch>
        </p:blipFill>
        <p:spPr bwMode="auto">
          <a:xfrm>
            <a:off x="6172200" y="4729749"/>
            <a:ext cx="2458977" cy="1844233"/>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p:cTn id="13" dur="500" fill="hold"/>
                                        <p:tgtEl>
                                          <p:spTgt spid="7">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30" name="Oval 29"/>
          <p:cNvSpPr/>
          <p:nvPr/>
        </p:nvSpPr>
        <p:spPr>
          <a:xfrm>
            <a:off x="228600" y="1600200"/>
            <a:ext cx="85344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143000" y="2895600"/>
            <a:ext cx="6858000" cy="838200"/>
          </a:xfrm>
          <a:ln>
            <a:noFill/>
          </a:ln>
        </p:spPr>
        <p:txBody>
          <a:bodyPr>
            <a:noAutofit/>
          </a:bodyPr>
          <a:lstStyle/>
          <a:p>
            <a:pPr algn="ctr"/>
            <a:r>
              <a:rPr lang="en-US" sz="3500" b="1" dirty="0">
                <a:solidFill>
                  <a:srgbClr val="00B0F0"/>
                </a:solidFill>
                <a:latin typeface="Cooper Std Black" pitchFamily="18" charset="0"/>
                <a:cs typeface="Times New Roman" pitchFamily="18" charset="0"/>
              </a:rPr>
              <a:t>Let us </a:t>
            </a:r>
            <a:br>
              <a:rPr lang="en-US" sz="3500" b="1" dirty="0">
                <a:solidFill>
                  <a:srgbClr val="00B0F0"/>
                </a:solidFill>
                <a:latin typeface="Cooper Std Black" pitchFamily="18" charset="0"/>
                <a:cs typeface="Times New Roman" pitchFamily="18" charset="0"/>
              </a:rPr>
            </a:br>
            <a:r>
              <a:rPr lang="en-US" sz="3500" b="1" dirty="0">
                <a:solidFill>
                  <a:srgbClr val="00B0F0"/>
                </a:solidFill>
                <a:latin typeface="Cooper Std Black" pitchFamily="18" charset="0"/>
                <a:cs typeface="Times New Roman" pitchFamily="18" charset="0"/>
              </a:rPr>
              <a:t>Read the Word of God and Meditate</a:t>
            </a:r>
          </a:p>
        </p:txBody>
      </p:sp>
      <p:sp>
        <p:nvSpPr>
          <p:cNvPr id="5" name="Content Placeholder 2"/>
          <p:cNvSpPr>
            <a:spLocks noGrp="1"/>
          </p:cNvSpPr>
          <p:nvPr>
            <p:ph idx="1"/>
          </p:nvPr>
        </p:nvSpPr>
        <p:spPr>
          <a:xfrm>
            <a:off x="228600" y="4495800"/>
            <a:ext cx="8686800" cy="533400"/>
          </a:xfrm>
        </p:spPr>
        <p:txBody>
          <a:bodyPr>
            <a:noAutofit/>
          </a:bodyPr>
          <a:lstStyle/>
          <a:p>
            <a:pPr algn="ctr">
              <a:buNone/>
            </a:pPr>
            <a:r>
              <a:rPr lang="en-US" sz="3000" b="1" dirty="0">
                <a:solidFill>
                  <a:schemeClr val="tx1"/>
                </a:solidFill>
                <a:latin typeface="Arial Narrow" pitchFamily="34" charset="0"/>
                <a:cs typeface="Times New Roman" pitchFamily="18" charset="0"/>
              </a:rPr>
              <a:t>Acts. 4:32-37</a:t>
            </a:r>
          </a:p>
        </p:txBody>
      </p:sp>
    </p:spTree>
  </p:cSld>
  <p:clrMapOvr>
    <a:overrideClrMapping bg1="lt1" tx1="dk1" bg2="lt2" tx2="dk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1000" y="1600200"/>
            <a:ext cx="8382000" cy="4572000"/>
          </a:xfrm>
          <a:prstGeom prst="ellipse">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1066800" y="2667000"/>
            <a:ext cx="7010400" cy="838200"/>
          </a:xfrm>
        </p:spPr>
        <p:txBody>
          <a:bodyPr>
            <a:noAutofit/>
          </a:bodyPr>
          <a:lstStyle/>
          <a:p>
            <a:pPr algn="ctr"/>
            <a:r>
              <a:rPr lang="en-US" sz="3500" b="1" dirty="0">
                <a:solidFill>
                  <a:srgbClr val="FF00FF"/>
                </a:solidFill>
                <a:latin typeface="Cooper Std Black" pitchFamily="18" charset="0"/>
                <a:cs typeface="Times New Roman" pitchFamily="18" charset="0"/>
              </a:rPr>
              <a:t>A Word of God to Remember</a:t>
            </a:r>
          </a:p>
        </p:txBody>
      </p:sp>
      <p:sp>
        <p:nvSpPr>
          <p:cNvPr id="5" name="Content Placeholder 2"/>
          <p:cNvSpPr>
            <a:spLocks noGrp="1"/>
          </p:cNvSpPr>
          <p:nvPr>
            <p:ph idx="1"/>
          </p:nvPr>
        </p:nvSpPr>
        <p:spPr>
          <a:xfrm>
            <a:off x="685800" y="3886200"/>
            <a:ext cx="7696200" cy="1371600"/>
          </a:xfrm>
        </p:spPr>
        <p:txBody>
          <a:bodyPr>
            <a:noAutofit/>
          </a:bodyPr>
          <a:lstStyle/>
          <a:p>
            <a:pPr algn="ctr">
              <a:buNone/>
            </a:pPr>
            <a:r>
              <a:rPr lang="en-US" sz="3000" dirty="0">
                <a:solidFill>
                  <a:schemeClr val="tx1"/>
                </a:solidFill>
                <a:latin typeface="Arial Narrow" pitchFamily="34" charset="0"/>
                <a:cs typeface="Times New Roman" pitchFamily="18" charset="0"/>
              </a:rPr>
              <a:t>	“The whole group of those who believed were of one heart and soul”. (Acts 4:32)</a:t>
            </a:r>
          </a:p>
        </p:txBody>
      </p:sp>
      <p:sp>
        <p:nvSpPr>
          <p:cNvPr id="7" name="5-Point Star 6"/>
          <p:cNvSpPr/>
          <p:nvPr/>
        </p:nvSpPr>
        <p:spPr>
          <a:xfrm>
            <a:off x="1143000" y="1981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5-Point Star 7"/>
          <p:cNvSpPr/>
          <p:nvPr/>
        </p:nvSpPr>
        <p:spPr>
          <a:xfrm>
            <a:off x="1905000" y="16002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5-Point Star 8"/>
          <p:cNvSpPr/>
          <p:nvPr/>
        </p:nvSpPr>
        <p:spPr>
          <a:xfrm>
            <a:off x="2590800" y="12954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5-Point Star 9"/>
          <p:cNvSpPr/>
          <p:nvPr/>
        </p:nvSpPr>
        <p:spPr>
          <a:xfrm>
            <a:off x="3429000" y="1143000"/>
            <a:ext cx="914400" cy="914400"/>
          </a:xfrm>
          <a:prstGeom prst="star5">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81200"/>
            <a:ext cx="8991600" cy="3581400"/>
          </a:xfrm>
          <a:prstGeom prst="rect">
            <a:avLst/>
          </a:prstGeom>
          <a:gradFill>
            <a:gsLst>
              <a:gs pos="0">
                <a:srgbClr val="FFFF00"/>
              </a:gs>
              <a:gs pos="50000">
                <a:schemeClr val="bg1"/>
              </a:gs>
              <a:gs pos="100000">
                <a:srgbClr val="FFFF00"/>
              </a:gs>
            </a:gsLst>
            <a:path path="circle">
              <a:fillToRect l="100000" t="100000"/>
            </a:path>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438400"/>
            <a:ext cx="7315200" cy="838200"/>
          </a:xfrm>
        </p:spPr>
        <p:txBody>
          <a:bodyPr>
            <a:normAutofit/>
          </a:bodyPr>
          <a:lstStyle/>
          <a:p>
            <a:pPr algn="ctr"/>
            <a:r>
              <a:rPr lang="en-US" sz="3500" b="1" dirty="0">
                <a:solidFill>
                  <a:srgbClr val="00B0F0"/>
                </a:solidFill>
                <a:latin typeface="Cooper Std Black" pitchFamily="18" charset="0"/>
                <a:cs typeface="Times New Roman" pitchFamily="18" charset="0"/>
              </a:rPr>
              <a:t>Let us Pray</a:t>
            </a:r>
          </a:p>
        </p:txBody>
      </p:sp>
      <p:sp>
        <p:nvSpPr>
          <p:cNvPr id="5" name="Content Placeholder 2"/>
          <p:cNvSpPr>
            <a:spLocks noGrp="1"/>
          </p:cNvSpPr>
          <p:nvPr>
            <p:ph idx="1"/>
          </p:nvPr>
        </p:nvSpPr>
        <p:spPr>
          <a:xfrm>
            <a:off x="76200" y="3657600"/>
            <a:ext cx="6858000" cy="1143000"/>
          </a:xfrm>
        </p:spPr>
        <p:txBody>
          <a:bodyPr>
            <a:noAutofit/>
          </a:bodyPr>
          <a:lstStyle/>
          <a:p>
            <a:pPr algn="ctr">
              <a:buNone/>
            </a:pPr>
            <a:r>
              <a:rPr lang="en-US" sz="3000" dirty="0">
                <a:solidFill>
                  <a:schemeClr val="tx1"/>
                </a:solidFill>
                <a:latin typeface="Arial Narrow" pitchFamily="34" charset="0"/>
                <a:cs typeface="Times New Roman" pitchFamily="18" charset="0"/>
              </a:rPr>
              <a:t>O Lord Jesus, just as the early Church grew in love and unity, help us also to grow in love and unity.</a:t>
            </a:r>
          </a:p>
        </p:txBody>
      </p:sp>
      <p:pic>
        <p:nvPicPr>
          <p:cNvPr id="2" name="Picture 2" descr="C:\Users\user\Desktop\Bitmap in Lesson1.cdr.jpg"/>
          <p:cNvPicPr>
            <a:picLocks noChangeAspect="1" noChangeArrowheads="1"/>
          </p:cNvPicPr>
          <p:nvPr/>
        </p:nvPicPr>
        <p:blipFill>
          <a:blip r:embed="rId2" cstate="print"/>
          <a:srcRect/>
          <a:stretch>
            <a:fillRect/>
          </a:stretch>
        </p:blipFill>
        <p:spPr bwMode="auto">
          <a:xfrm>
            <a:off x="6934200" y="2133600"/>
            <a:ext cx="2038485" cy="3200400"/>
          </a:xfrm>
          <a:prstGeom prst="rect">
            <a:avLst/>
          </a:prstGeom>
          <a:noFill/>
        </p:spPr>
      </p:pic>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a:xfrm>
            <a:off x="152400" y="2514600"/>
            <a:ext cx="8763000" cy="2743200"/>
          </a:xfrm>
          <a:prstGeom prst="roundRect">
            <a:avLst>
              <a:gd name="adj" fmla="val 50000"/>
            </a:avLst>
          </a:prstGeom>
          <a:gradFill flip="none" rotWithShape="1">
            <a:gsLst>
              <a:gs pos="0">
                <a:srgbClr val="FFFF00"/>
              </a:gs>
              <a:gs pos="50000">
                <a:schemeClr val="bg1"/>
              </a:gs>
              <a:gs pos="100000">
                <a:srgbClr val="FFFF00"/>
              </a:gs>
            </a:gsLst>
            <a:path path="circle">
              <a:fillToRect l="100000" t="100000"/>
            </a:path>
            <a:tileRect r="-100000" b="-100000"/>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667000"/>
            <a:ext cx="9144000" cy="990600"/>
          </a:xfrm>
        </p:spPr>
        <p:txBody>
          <a:bodyPr>
            <a:noAutofit/>
          </a:bodyPr>
          <a:lstStyle/>
          <a:p>
            <a:pPr algn="ctr"/>
            <a:r>
              <a:rPr lang="en-US" sz="3500" b="1" dirty="0">
                <a:solidFill>
                  <a:srgbClr val="FF00FF"/>
                </a:solidFill>
                <a:latin typeface="Cooper Std Black" pitchFamily="18" charset="0"/>
                <a:cs typeface="Times New Roman" pitchFamily="18" charset="0"/>
              </a:rPr>
              <a:t>My Decision</a:t>
            </a:r>
            <a:endParaRPr lang="en-US" sz="3500" dirty="0">
              <a:solidFill>
                <a:srgbClr val="FF00FF"/>
              </a:solidFill>
              <a:latin typeface="Cooper Std Black" pitchFamily="18" charset="0"/>
              <a:cs typeface="Times New Roman" pitchFamily="18" charset="0"/>
            </a:endParaRPr>
          </a:p>
        </p:txBody>
      </p:sp>
      <p:sp>
        <p:nvSpPr>
          <p:cNvPr id="5" name="Content Placeholder 2"/>
          <p:cNvSpPr>
            <a:spLocks noGrp="1"/>
          </p:cNvSpPr>
          <p:nvPr>
            <p:ph idx="1"/>
          </p:nvPr>
        </p:nvSpPr>
        <p:spPr>
          <a:xfrm>
            <a:off x="914400" y="3581400"/>
            <a:ext cx="7315200" cy="1295400"/>
          </a:xfrm>
        </p:spPr>
        <p:txBody>
          <a:bodyPr>
            <a:noAutofit/>
          </a:bodyPr>
          <a:lstStyle/>
          <a:p>
            <a:pPr marL="0" indent="0" algn="ctr">
              <a:buNone/>
            </a:pPr>
            <a:r>
              <a:rPr lang="en-US" sz="3000" dirty="0">
                <a:solidFill>
                  <a:schemeClr val="tx1"/>
                </a:solidFill>
                <a:latin typeface="Arial Narrow" pitchFamily="34" charset="0"/>
                <a:cs typeface="Times New Roman" pitchFamily="18" charset="0"/>
              </a:rPr>
              <a:t>At least once in a month I will read the word of God and share it with my friends of the pious association in which I am a member.</a:t>
            </a:r>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76200" y="1905000"/>
            <a:ext cx="8991600" cy="3657600"/>
          </a:xfrm>
          <a:prstGeom prst="rect">
            <a:avLst/>
          </a:prstGeom>
          <a:gradFill>
            <a:gsLst>
              <a:gs pos="0">
                <a:srgbClr val="FFFF00"/>
              </a:gs>
              <a:gs pos="50000">
                <a:schemeClr val="bg2">
                  <a:lumMod val="75000"/>
                  <a:tint val="44500"/>
                  <a:satMod val="160000"/>
                </a:schemeClr>
              </a:gs>
              <a:gs pos="100000">
                <a:srgbClr val="FFFF00"/>
              </a:gs>
            </a:gsLst>
            <a:lin ang="8100000" scaled="1"/>
          </a:gra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2209800"/>
            <a:ext cx="9144000" cy="838200"/>
          </a:xfrm>
        </p:spPr>
        <p:txBody>
          <a:bodyPr>
            <a:noAutofit/>
          </a:bodyPr>
          <a:lstStyle/>
          <a:p>
            <a:pPr algn="ctr"/>
            <a:r>
              <a:rPr lang="en-US" sz="3500" b="1" dirty="0">
                <a:solidFill>
                  <a:srgbClr val="00B0F0"/>
                </a:solidFill>
                <a:latin typeface="Cooper Std Black" pitchFamily="18" charset="0"/>
                <a:cs typeface="Times New Roman" pitchFamily="18" charset="0"/>
              </a:rPr>
              <a:t>Let us think with the Church</a:t>
            </a:r>
            <a:endParaRPr lang="en-US" sz="3500" dirty="0">
              <a:solidFill>
                <a:srgbClr val="00B0F0"/>
              </a:solidFill>
              <a:latin typeface="Cooper Std Black" pitchFamily="18" charset="0"/>
              <a:cs typeface="Times New Roman" pitchFamily="18" charset="0"/>
            </a:endParaRPr>
          </a:p>
        </p:txBody>
      </p:sp>
      <p:sp>
        <p:nvSpPr>
          <p:cNvPr id="5" name="Content Placeholder 2"/>
          <p:cNvSpPr>
            <a:spLocks noGrp="1"/>
          </p:cNvSpPr>
          <p:nvPr>
            <p:ph idx="1"/>
          </p:nvPr>
        </p:nvSpPr>
        <p:spPr>
          <a:xfrm>
            <a:off x="76200" y="3276600"/>
            <a:ext cx="8991600" cy="914400"/>
          </a:xfrm>
        </p:spPr>
        <p:txBody>
          <a:bodyPr>
            <a:noAutofit/>
          </a:bodyPr>
          <a:lstStyle/>
          <a:p>
            <a:pPr algn="ctr">
              <a:buNone/>
            </a:pPr>
            <a:r>
              <a:rPr lang="en-US" sz="3000" dirty="0">
                <a:solidFill>
                  <a:schemeClr val="tx1"/>
                </a:solidFill>
                <a:latin typeface="Arial Narrow" pitchFamily="34" charset="0"/>
                <a:cs typeface="Times New Roman" pitchFamily="18" charset="0"/>
              </a:rPr>
              <a:t>The Church which is intimately related with Jesus is the sacrament of union with God and unity of the whole humanity or it is the sign and instrument of such unity and union (GS:51)</a:t>
            </a:r>
          </a:p>
        </p:txBody>
      </p:sp>
      <p:sp>
        <p:nvSpPr>
          <p:cNvPr id="16" name="Sun 15"/>
          <p:cNvSpPr/>
          <p:nvPr/>
        </p:nvSpPr>
        <p:spPr>
          <a:xfrm>
            <a:off x="4114800" y="53340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Sun 16"/>
          <p:cNvSpPr/>
          <p:nvPr/>
        </p:nvSpPr>
        <p:spPr>
          <a:xfrm>
            <a:off x="4114800" y="990600"/>
            <a:ext cx="914400" cy="914400"/>
          </a:xfrm>
          <a:prstGeom prst="sun">
            <a:avLst>
              <a:gd name="adj" fmla="val 25000"/>
            </a:avLst>
          </a:prstGeom>
          <a:solidFill>
            <a:srgbClr val="FFFF00"/>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1600200"/>
            <a:ext cx="9144000" cy="4572000"/>
          </a:xfrm>
          <a:prstGeom prst="rect">
            <a:avLst/>
          </a:prstGeom>
          <a:gradFill>
            <a:gsLst>
              <a:gs pos="0">
                <a:srgbClr val="FFFF00"/>
              </a:gs>
              <a:gs pos="50000">
                <a:schemeClr val="bg2">
                  <a:lumMod val="75000"/>
                  <a:tint val="44500"/>
                  <a:satMod val="160000"/>
                </a:schemeClr>
              </a:gs>
              <a:gs pos="100000">
                <a:srgbClr val="FFFF00"/>
              </a:gs>
            </a:gsLst>
            <a:lin ang="81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1"/>
          <p:cNvSpPr>
            <a:spLocks noGrp="1"/>
          </p:cNvSpPr>
          <p:nvPr>
            <p:ph type="title"/>
          </p:nvPr>
        </p:nvSpPr>
        <p:spPr>
          <a:xfrm>
            <a:off x="0" y="1676400"/>
            <a:ext cx="9144000" cy="838200"/>
          </a:xfrm>
        </p:spPr>
        <p:txBody>
          <a:bodyPr>
            <a:normAutofit/>
          </a:bodyPr>
          <a:lstStyle/>
          <a:p>
            <a:pPr algn="ctr"/>
            <a:r>
              <a:rPr lang="en-US" sz="3500" b="1" dirty="0">
                <a:solidFill>
                  <a:srgbClr val="FF00FF"/>
                </a:solidFill>
                <a:latin typeface="Cooper Std Black" pitchFamily="18" charset="0"/>
                <a:cs typeface="Times New Roman" pitchFamily="18" charset="0"/>
              </a:rPr>
              <a:t>Let us find out the answers</a:t>
            </a:r>
          </a:p>
        </p:txBody>
      </p:sp>
      <p:sp>
        <p:nvSpPr>
          <p:cNvPr id="5" name="Content Placeholder 2"/>
          <p:cNvSpPr>
            <a:spLocks noGrp="1"/>
          </p:cNvSpPr>
          <p:nvPr>
            <p:ph idx="1"/>
          </p:nvPr>
        </p:nvSpPr>
        <p:spPr>
          <a:xfrm>
            <a:off x="304800" y="2743200"/>
            <a:ext cx="8610600" cy="3276600"/>
          </a:xfrm>
        </p:spPr>
        <p:txBody>
          <a:bodyPr>
            <a:noAutofit/>
          </a:bodyPr>
          <a:lstStyle/>
          <a:p>
            <a:pPr marL="457200" indent="-457200" algn="just">
              <a:buNone/>
            </a:pPr>
            <a:r>
              <a:rPr lang="en-US" sz="2500" dirty="0">
                <a:solidFill>
                  <a:schemeClr val="tx1"/>
                </a:solidFill>
                <a:latin typeface="Arial Narrow" pitchFamily="34" charset="0"/>
                <a:cs typeface="Times New Roman" pitchFamily="18" charset="0"/>
              </a:rPr>
              <a:t>1.	Why do we say that the Church is the way of salvation ?</a:t>
            </a:r>
          </a:p>
          <a:p>
            <a:pPr marL="457200" indent="-457200" algn="just">
              <a:buNone/>
            </a:pPr>
            <a:r>
              <a:rPr lang="en-US" sz="2500" dirty="0">
                <a:solidFill>
                  <a:schemeClr val="tx1"/>
                </a:solidFill>
                <a:latin typeface="Arial Narrow" pitchFamily="34" charset="0"/>
                <a:cs typeface="Times New Roman" pitchFamily="18" charset="0"/>
              </a:rPr>
              <a:t>2.	The early Church is the community that listened to the Gospel and lived the Gospel. Illustrate.</a:t>
            </a:r>
          </a:p>
          <a:p>
            <a:pPr marL="457200" indent="-457200" algn="just">
              <a:buNone/>
            </a:pPr>
            <a:r>
              <a:rPr lang="en-US" sz="2500" dirty="0">
                <a:solidFill>
                  <a:schemeClr val="tx1"/>
                </a:solidFill>
                <a:latin typeface="Arial Narrow" pitchFamily="34" charset="0"/>
                <a:cs typeface="Times New Roman" pitchFamily="18" charset="0"/>
              </a:rPr>
              <a:t>3.	How did the early Church grow in communion experience ?</a:t>
            </a:r>
          </a:p>
          <a:p>
            <a:pPr marL="457200" indent="-457200" algn="just">
              <a:buNone/>
            </a:pPr>
            <a:r>
              <a:rPr lang="en-US" sz="2500" dirty="0">
                <a:solidFill>
                  <a:schemeClr val="tx1"/>
                </a:solidFill>
                <a:latin typeface="Arial Narrow" pitchFamily="34" charset="0"/>
                <a:cs typeface="Times New Roman" pitchFamily="18" charset="0"/>
              </a:rPr>
              <a:t>4.	Explain the statement that the service of the breaking of the bread was the power centre of the early Church.</a:t>
            </a:r>
          </a:p>
          <a:p>
            <a:pPr marL="457200" indent="-457200" algn="just">
              <a:buNone/>
            </a:pPr>
            <a:r>
              <a:rPr lang="en-US" sz="2500" dirty="0">
                <a:solidFill>
                  <a:schemeClr val="tx1"/>
                </a:solidFill>
                <a:latin typeface="Arial Narrow" pitchFamily="34" charset="0"/>
                <a:cs typeface="Times New Roman" pitchFamily="18" charset="0"/>
              </a:rPr>
              <a:t>5.	The early Church was a community rooted in prayer; Illustrate.</a:t>
            </a:r>
          </a:p>
        </p:txBody>
      </p:sp>
      <p:sp>
        <p:nvSpPr>
          <p:cNvPr id="9" name="Rectangle 8"/>
          <p:cNvSpPr/>
          <p:nvPr/>
        </p:nvSpPr>
        <p:spPr>
          <a:xfrm>
            <a:off x="0" y="1371600"/>
            <a:ext cx="9144000" cy="228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0" y="6172200"/>
            <a:ext cx="9144000" cy="76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0" end="0"/>
                                            </p:txEl>
                                          </p:spTgt>
                                        </p:tgtEl>
                                        <p:attrNameLst>
                                          <p:attrName>style.visibility</p:attrName>
                                        </p:attrNameLst>
                                      </p:cBhvr>
                                      <p:to>
                                        <p:strVal val="visible"/>
                                      </p:to>
                                    </p:set>
                                    <p:anim calcmode="lin" valueType="num">
                                      <p:cBhvr>
                                        <p:cTn id="13"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 calcmode="lin" valueType="num">
                                      <p:cBhvr>
                                        <p:cTn id="19"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5">
                                            <p:txEl>
                                              <p:pRg st="2" end="2"/>
                                            </p:txEl>
                                          </p:spTgt>
                                        </p:tgtEl>
                                        <p:attrNameLst>
                                          <p:attrName>style.visibility</p:attrName>
                                        </p:attrNameLst>
                                      </p:cBhvr>
                                      <p:to>
                                        <p:strVal val="visible"/>
                                      </p:to>
                                    </p:set>
                                    <p:anim calcmode="lin" valueType="num">
                                      <p:cBhvr>
                                        <p:cTn id="25"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6"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 calcmode="lin" valueType="num">
                                      <p:cBhvr>
                                        <p:cTn id="31" dur="500" fill="hold"/>
                                        <p:tgtEl>
                                          <p:spTgt spid="5">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5">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23" presetClass="entr" presetSubtype="16" fill="hold" grpId="0" nodeType="clickEffect">
                                  <p:stCondLst>
                                    <p:cond delay="0"/>
                                  </p:stCondLst>
                                  <p:childTnLst>
                                    <p:set>
                                      <p:cBhvr>
                                        <p:cTn id="36" dur="1" fill="hold">
                                          <p:stCondLst>
                                            <p:cond delay="0"/>
                                          </p:stCondLst>
                                        </p:cTn>
                                        <p:tgtEl>
                                          <p:spTgt spid="5">
                                            <p:txEl>
                                              <p:pRg st="4" end="4"/>
                                            </p:txEl>
                                          </p:spTgt>
                                        </p:tgtEl>
                                        <p:attrNameLst>
                                          <p:attrName>style.visibility</p:attrName>
                                        </p:attrNameLst>
                                      </p:cBhvr>
                                      <p:to>
                                        <p:strVal val="visible"/>
                                      </p:to>
                                    </p:set>
                                    <p:anim calcmode="lin" valueType="num">
                                      <p:cBhvr>
                                        <p:cTn id="37" dur="500" fill="hold"/>
                                        <p:tgtEl>
                                          <p:spTgt spid="5">
                                            <p:txEl>
                                              <p:pRg st="4" end="4"/>
                                            </p:txEl>
                                          </p:spTgt>
                                        </p:tgtEl>
                                        <p:attrNameLst>
                                          <p:attrName>ppt_w</p:attrName>
                                        </p:attrNameLst>
                                      </p:cBhvr>
                                      <p:tavLst>
                                        <p:tav tm="0">
                                          <p:val>
                                            <p:fltVal val="0"/>
                                          </p:val>
                                        </p:tav>
                                        <p:tav tm="100000">
                                          <p:val>
                                            <p:strVal val="#ppt_w"/>
                                          </p:val>
                                        </p:tav>
                                      </p:tavLst>
                                    </p:anim>
                                    <p:anim calcmode="lin" valueType="num">
                                      <p:cBhvr>
                                        <p:cTn id="38" dur="500" fill="hold"/>
                                        <p:tgtEl>
                                          <p:spTgt spid="5">
                                            <p:txEl>
                                              <p:pRg st="4" end="4"/>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3076" name="Picture 4" descr="C:\Users\user\Desktop\vadafone\G_Multi01.gif"/>
          <p:cNvPicPr>
            <a:picLocks noChangeAspect="1" noChangeArrowheads="1" noCrop="1"/>
          </p:cNvPicPr>
          <p:nvPr/>
        </p:nvPicPr>
        <p:blipFill>
          <a:blip r:embed="rId2" cstate="print"/>
          <a:srcRect/>
          <a:stretch>
            <a:fillRect/>
          </a:stretch>
        </p:blipFill>
        <p:spPr bwMode="auto">
          <a:xfrm>
            <a:off x="1828800" y="1600200"/>
            <a:ext cx="5410200" cy="3657600"/>
          </a:xfrm>
          <a:prstGeom prst="rect">
            <a:avLst/>
          </a:prstGeom>
          <a:noFill/>
        </p:spPr>
      </p:pic>
      <p:pic>
        <p:nvPicPr>
          <p:cNvPr id="9" name="Picture 2" descr="C:\Users\user\Desktop\SMCC PHOTO\Candle-06-june.gif"/>
          <p:cNvPicPr>
            <a:picLocks noChangeAspect="1" noChangeArrowheads="1" noCrop="1"/>
          </p:cNvPicPr>
          <p:nvPr/>
        </p:nvPicPr>
        <p:blipFill>
          <a:blip r:embed="rId3" cstate="print"/>
          <a:srcRect/>
          <a:stretch>
            <a:fillRect/>
          </a:stretch>
        </p:blipFill>
        <p:spPr bwMode="auto">
          <a:xfrm>
            <a:off x="3810000" y="1357544"/>
            <a:ext cx="1524000" cy="2071456"/>
          </a:xfrm>
          <a:prstGeom prst="rect">
            <a:avLst/>
          </a:prstGeom>
          <a:noFill/>
        </p:spPr>
      </p:pic>
      <p:sp>
        <p:nvSpPr>
          <p:cNvPr id="5" name="Rectangle 4"/>
          <p:cNvSpPr/>
          <p:nvPr/>
        </p:nvSpPr>
        <p:spPr>
          <a:xfrm>
            <a:off x="914400" y="4343400"/>
            <a:ext cx="7315200" cy="1246495"/>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Thank </a:t>
            </a:r>
            <a:r>
              <a:rPr lang="en-US" sz="7500" b="1"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rPr>
              <a:t>you</a:t>
            </a:r>
            <a:endParaRPr lang="en-US" sz="7500" b="1" cap="none" spc="0" dirty="0">
              <a:ln w="11430">
                <a:solidFill>
                  <a:srgbClr val="FF0000"/>
                </a:solidFill>
              </a:ln>
              <a:solidFill>
                <a:srgbClr val="FFFF00"/>
              </a:solidFill>
              <a:effectLst>
                <a:outerShdw blurRad="80000" dist="40000" dir="5040000" algn="tl">
                  <a:srgbClr val="000000">
                    <a:alpha val="30000"/>
                  </a:srgbClr>
                </a:outerShdw>
              </a:effectLst>
              <a:latin typeface="Algerian" pitchFamily="82" charset="0"/>
            </a:endParaRPr>
          </a:p>
        </p:txBody>
      </p:sp>
      <p:pic>
        <p:nvPicPr>
          <p:cNvPr id="14" name="Picture 8" descr="mobile 032"/>
          <p:cNvPicPr>
            <a:picLocks noChangeAspect="1" noChangeArrowheads="1" noCrop="1"/>
          </p:cNvPicPr>
          <p:nvPr/>
        </p:nvPicPr>
        <p:blipFill>
          <a:blip r:embed="rId4" cstate="print"/>
          <a:srcRect/>
          <a:stretch>
            <a:fillRect/>
          </a:stretch>
        </p:blipFill>
        <p:spPr bwMode="auto">
          <a:xfrm rot="19266774">
            <a:off x="3962138" y="3504262"/>
            <a:ext cx="1257057" cy="928432"/>
          </a:xfrm>
          <a:prstGeom prst="rect">
            <a:avLst/>
          </a:prstGeom>
          <a:noFill/>
          <a:ln w="9525">
            <a:noFill/>
            <a:miter lim="800000"/>
            <a:headEnd/>
            <a:tailEnd/>
          </a:ln>
        </p:spPr>
      </p:pic>
    </p:spTree>
  </p:cSld>
  <p:clrMapOvr>
    <a:overrideClrMapping bg1="dk1" tx1="lt1" bg2="dk2" tx2="lt2" accent1="accent1" accent2="accent2" accent3="accent3" accent4="accent4" accent5="accent5" accent6="accent6" hlink="hlink" folHlink="folHlink"/>
  </p:clrMapOvr>
  <p:transition>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5"/>
                                        </p:tgtEl>
                                        <p:attrNameLst>
                                          <p:attrName>style.visibility</p:attrName>
                                        </p:attrNameLst>
                                      </p:cBhvr>
                                      <p:to>
                                        <p:strVal val="visible"/>
                                      </p:to>
                                    </p:set>
                                    <p:anim by="(-#ppt_w*2)" calcmode="lin" valueType="num">
                                      <p:cBhvr rctx="PPT">
                                        <p:cTn id="7" dur="500" autoRev="1" fill="hold">
                                          <p:stCondLst>
                                            <p:cond delay="0"/>
                                          </p:stCondLst>
                                        </p:cTn>
                                        <p:tgtEl>
                                          <p:spTgt spid="5"/>
                                        </p:tgtEl>
                                        <p:attrNameLst>
                                          <p:attrName>ppt_w</p:attrName>
                                        </p:attrNameLst>
                                      </p:cBhvr>
                                    </p:anim>
                                    <p:anim by="(#ppt_w*0.50)" calcmode="lin" valueType="num">
                                      <p:cBhvr>
                                        <p:cTn id="8" dur="500" decel="50000" autoRev="1" fill="hold">
                                          <p:stCondLst>
                                            <p:cond delay="0"/>
                                          </p:stCondLst>
                                        </p:cTn>
                                        <p:tgtEl>
                                          <p:spTgt spid="5"/>
                                        </p:tgtEl>
                                        <p:attrNameLst>
                                          <p:attrName>ppt_x</p:attrName>
                                        </p:attrNameLst>
                                      </p:cBhvr>
                                    </p:anim>
                                    <p:anim from="(-#ppt_h/2)" to="(#ppt_y)" calcmode="lin" valueType="num">
                                      <p:cBhvr>
                                        <p:cTn id="9" dur="1000" fill="hold">
                                          <p:stCondLst>
                                            <p:cond delay="0"/>
                                          </p:stCondLst>
                                        </p:cTn>
                                        <p:tgtEl>
                                          <p:spTgt spid="5"/>
                                        </p:tgtEl>
                                        <p:attrNameLst>
                                          <p:attrName>ppt_y</p:attrName>
                                        </p:attrNameLst>
                                      </p:cBhvr>
                                    </p:anim>
                                    <p:animRot by="21600000">
                                      <p:cBhvr>
                                        <p:cTn id="10" dur="1000" fill="hold">
                                          <p:stCondLst>
                                            <p:cond delay="0"/>
                                          </p:stCondLst>
                                        </p:cTn>
                                        <p:tgtEl>
                                          <p:spTgt spid="5"/>
                                        </p:tgtEl>
                                        <p:attrNameLst>
                                          <p:attrName>r</p:attrName>
                                        </p:attrNameLst>
                                      </p:cBhvr>
                                    </p:animRot>
                                  </p:childTnLst>
                                </p:cTn>
                              </p:par>
                              <p:par>
                                <p:cTn id="11" presetID="1" presetClass="path" presetSubtype="0" accel="50000" decel="50000" fill="hold" nodeType="withEffect">
                                  <p:stCondLst>
                                    <p:cond delay="0"/>
                                  </p:stCondLst>
                                  <p:childTnLst>
                                    <p:animMotion origin="layout" path="M 0 0  C 0.069 0  0.125 0.07467  0.125 0.16667  C 0.125 0.25867  0.069 0.33333  0 0.33333  C -0.069 0.33333  -0.125 0.25867  -0.125 0.16667  C -0.125 0.07467  -0.069 0  0 0  Z" pathEditMode="relative" ptsTypes="">
                                      <p:cBhvr>
                                        <p:cTn id="12" dur="2000" fill="hold"/>
                                        <p:tgtEl>
                                          <p:spTgt spid="14"/>
                                        </p:tgtEl>
                                        <p:attrNameLst>
                                          <p:attrName>ppt_x</p:attrName>
                                          <p:attrName>ppt_y</p:attrName>
                                        </p:attrNameLst>
                                      </p:cBhvr>
                                    </p:animMotion>
                                  </p:childTnLst>
                                </p:cTn>
                              </p:par>
                            </p:childTnLst>
                          </p:cTn>
                        </p:par>
                        <p:par>
                          <p:cTn id="13" fill="hold">
                            <p:stCondLst>
                              <p:cond delay="2000"/>
                            </p:stCondLst>
                            <p:childTnLst>
                              <p:par>
                                <p:cTn id="14" presetID="26" presetClass="emph" presetSubtype="0" fill="hold" grpId="1" nodeType="afterEffect">
                                  <p:stCondLst>
                                    <p:cond delay="0"/>
                                  </p:stCondLst>
                                  <p:iterate type="lt">
                                    <p:tmPct val="0"/>
                                  </p:iterate>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667000" y="152400"/>
            <a:ext cx="3733800" cy="914400"/>
          </a:xfrm>
          <a:prstGeom prst="ellipse">
            <a:avLst/>
          </a:prstGeom>
          <a:solidFill>
            <a:srgbClr val="CC0099"/>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p:cNvSpPr txBox="1"/>
          <p:nvPr/>
        </p:nvSpPr>
        <p:spPr>
          <a:xfrm>
            <a:off x="0" y="274528"/>
            <a:ext cx="9144000" cy="2092881"/>
          </a:xfrm>
          <a:prstGeom prst="rect">
            <a:avLst/>
          </a:prstGeom>
          <a:noFill/>
        </p:spPr>
        <p:txBody>
          <a:bodyPr wrap="square" rtlCol="0">
            <a:spAutoFit/>
          </a:bodyPr>
          <a:lstStyle/>
          <a:p>
            <a:pPr algn="ctr"/>
            <a:r>
              <a:rPr lang="en-US" sz="3000" b="1" dirty="0">
                <a:solidFill>
                  <a:schemeClr val="bg1"/>
                </a:solidFill>
                <a:latin typeface="Cooper Std Black" pitchFamily="18" charset="0"/>
                <a:cs typeface="Times New Roman" pitchFamily="18" charset="0"/>
              </a:rPr>
              <a:t>LESSON 3</a:t>
            </a:r>
          </a:p>
          <a:p>
            <a:pPr algn="ctr"/>
            <a:endParaRPr lang="en-US" sz="3000" b="1" dirty="0">
              <a:latin typeface="Cooper Std Black" pitchFamily="18" charset="0"/>
              <a:cs typeface="Times New Roman" pitchFamily="18" charset="0"/>
            </a:endParaRPr>
          </a:p>
          <a:p>
            <a:pPr algn="ctr"/>
            <a:r>
              <a:rPr lang="en-US" sz="3500" b="1" dirty="0">
                <a:solidFill>
                  <a:srgbClr val="00B0F0"/>
                </a:solidFill>
                <a:latin typeface="Cooper Std Black" pitchFamily="18" charset="0"/>
                <a:cs typeface="Times New Roman" pitchFamily="18" charset="0"/>
              </a:rPr>
              <a:t>THE MISSIONARY SPIRIT OF THE EARLY CHURCH</a:t>
            </a:r>
          </a:p>
        </p:txBody>
      </p:sp>
      <p:pic>
        <p:nvPicPr>
          <p:cNvPr id="1026" name="Picture 2" descr="C:\Users\user\Desktop\5b797221-2101-4390-baaf-8f979f0dd9d4.jpg"/>
          <p:cNvPicPr>
            <a:picLocks noChangeAspect="1" noChangeArrowheads="1"/>
          </p:cNvPicPr>
          <p:nvPr/>
        </p:nvPicPr>
        <p:blipFill>
          <a:blip r:embed="rId2" cstate="print"/>
          <a:srcRect/>
          <a:stretch>
            <a:fillRect/>
          </a:stretch>
        </p:blipFill>
        <p:spPr bwMode="auto">
          <a:xfrm>
            <a:off x="914400" y="2514600"/>
            <a:ext cx="7315200" cy="4191000"/>
          </a:xfrm>
          <a:prstGeom prst="rect">
            <a:avLst/>
          </a:prstGeom>
          <a:noFill/>
          <a:ln w="38100">
            <a:solidFill>
              <a:schemeClr val="accent1"/>
            </a:solidFill>
          </a:ln>
        </p:spPr>
      </p:pic>
    </p:spTree>
    <p:extLst>
      <p:ext uri="{BB962C8B-B14F-4D97-AF65-F5344CB8AC3E}">
        <p14:creationId xmlns:p14="http://schemas.microsoft.com/office/powerpoint/2010/main" xmlns="" val="3886861740"/>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5">
                                            <p:txEl>
                                              <p:pRg st="2" end="2"/>
                                            </p:txEl>
                                          </p:spTgt>
                                        </p:tgtEl>
                                        <p:attrNameLst>
                                          <p:attrName>style.visibility</p:attrName>
                                        </p:attrNameLst>
                                      </p:cBhvr>
                                      <p:to>
                                        <p:strVal val="visible"/>
                                      </p:to>
                                    </p:set>
                                    <p:anim calcmode="lin" valueType="num">
                                      <p:cBhvr>
                                        <p:cTn id="13" dur="500" fill="hold"/>
                                        <p:tgtEl>
                                          <p:spTgt spid="5">
                                            <p:txEl>
                                              <p:pRg st="2" end="2"/>
                                            </p:txEl>
                                          </p:spTgt>
                                        </p:tgtEl>
                                        <p:attrNameLst>
                                          <p:attrName>ppt_w</p:attrName>
                                        </p:attrNameLst>
                                      </p:cBhvr>
                                      <p:tavLst>
                                        <p:tav tm="0">
                                          <p:val>
                                            <p:fltVal val="0"/>
                                          </p:val>
                                        </p:tav>
                                        <p:tav tm="100000">
                                          <p:val>
                                            <p:strVal val="#ppt_w"/>
                                          </p:val>
                                        </p:tav>
                                      </p:tavLst>
                                    </p:anim>
                                    <p:anim calcmode="lin" valueType="num">
                                      <p:cBhvr>
                                        <p:cTn id="14" dur="500" fill="hold"/>
                                        <p:tgtEl>
                                          <p:spTgt spid="5">
                                            <p:txEl>
                                              <p:pRg st="2" end="2"/>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2550616"/>
            <a:ext cx="8915400" cy="4154984"/>
          </a:xfrm>
          <a:prstGeom prst="rect">
            <a:avLst/>
          </a:prstGeom>
          <a:noFill/>
        </p:spPr>
        <p:txBody>
          <a:bodyPr wrap="square" rtlCol="0">
            <a:spAutoFit/>
          </a:bodyPr>
          <a:lstStyle/>
          <a:p>
            <a:pPr algn="just"/>
            <a:r>
              <a:rPr lang="en-US" sz="2400" dirty="0">
                <a:latin typeface="Arial Narrow" pitchFamily="34" charset="0"/>
                <a:cs typeface="Times New Roman" pitchFamily="18" charset="0"/>
              </a:rPr>
              <a:t>	On the day of </a:t>
            </a:r>
            <a:r>
              <a:rPr lang="en-US" sz="2400" dirty="0" err="1">
                <a:latin typeface="Arial Narrow" pitchFamily="34" charset="0"/>
                <a:cs typeface="Times New Roman" pitchFamily="18" charset="0"/>
              </a:rPr>
              <a:t>pentecost</a:t>
            </a:r>
            <a:r>
              <a:rPr lang="en-US" sz="2400" dirty="0">
                <a:latin typeface="Arial Narrow" pitchFamily="34" charset="0"/>
                <a:cs typeface="Times New Roman" pitchFamily="18" charset="0"/>
              </a:rPr>
              <a:t>, the apostle Peter, filled with the Holy Spirit, joined the other apostles and preached boldly that Jesus is the </a:t>
            </a:r>
            <a:r>
              <a:rPr lang="en-US" sz="2400" dirty="0" err="1">
                <a:latin typeface="Arial Narrow" pitchFamily="34" charset="0"/>
                <a:cs typeface="Times New Roman" pitchFamily="18" charset="0"/>
              </a:rPr>
              <a:t>saviour</a:t>
            </a:r>
            <a:r>
              <a:rPr lang="en-US" sz="2400" dirty="0">
                <a:latin typeface="Arial Narrow" pitchFamily="34" charset="0"/>
                <a:cs typeface="Times New Roman" pitchFamily="18" charset="0"/>
              </a:rPr>
              <a:t> and Lord. The people who listened to him asked - Brother, what should we do ? Peter said to them: “Repent and be </a:t>
            </a:r>
            <a:r>
              <a:rPr lang="en-US" sz="2400" dirty="0" err="1">
                <a:latin typeface="Arial Narrow" pitchFamily="34" charset="0"/>
                <a:cs typeface="Times New Roman" pitchFamily="18" charset="0"/>
              </a:rPr>
              <a:t>baptised</a:t>
            </a:r>
            <a:r>
              <a:rPr lang="en-US" sz="2400" dirty="0">
                <a:latin typeface="Arial Narrow" pitchFamily="34" charset="0"/>
                <a:cs typeface="Times New Roman" pitchFamily="18" charset="0"/>
              </a:rPr>
              <a:t> everyone of you in the name of Jesus Christ so that your sins may be forgiven. And you will receive the gift of the Holy Spirit. For the promise is for you, for your children and for all who are far away, everyone whom the Lord our God calls to Him” (Acts. 2: 37-39). The Acts of the Apostles presents the Church as the means of salvation and community of the faithful. The term used in this book to refer to the nature of the Church is ‘the way’. The Acts of the Apostles qualifies this way as ‘The way of salvation’, ‘the way of Christ’ etc (Acts. 16:17; 19:2).</a:t>
            </a:r>
          </a:p>
        </p:txBody>
      </p:sp>
      <p:pic>
        <p:nvPicPr>
          <p:cNvPr id="2050" name="Picture 2" descr="C:\Users\user\Desktop\Bitmap in Lesson3.cdr.jpg"/>
          <p:cNvPicPr>
            <a:picLocks noChangeAspect="1" noChangeArrowheads="1"/>
          </p:cNvPicPr>
          <p:nvPr/>
        </p:nvPicPr>
        <p:blipFill>
          <a:blip r:embed="rId2" cstate="print"/>
          <a:srcRect/>
          <a:stretch>
            <a:fillRect/>
          </a:stretch>
        </p:blipFill>
        <p:spPr bwMode="auto">
          <a:xfrm>
            <a:off x="2438400" y="152400"/>
            <a:ext cx="4247920" cy="23622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76200" y="2766060"/>
            <a:ext cx="8915400" cy="3939540"/>
          </a:xfrm>
          <a:prstGeom prst="rect">
            <a:avLst/>
          </a:prstGeom>
          <a:noFill/>
        </p:spPr>
        <p:txBody>
          <a:bodyPr wrap="square" rtlCol="0">
            <a:spAutoFit/>
          </a:bodyPr>
          <a:lstStyle/>
          <a:p>
            <a:pPr algn="just"/>
            <a:r>
              <a:rPr lang="en-US" sz="2500" dirty="0">
                <a:latin typeface="Arial Narrow" pitchFamily="34" charset="0"/>
                <a:cs typeface="Times New Roman" pitchFamily="18" charset="0"/>
              </a:rPr>
              <a:t>	Human beings have access to the presence of the Father through Jesus Christ (Jn. 14:6). Hence, Jesus is the way of salvation for us. In our Holy Mass, we pray : “Let all men know that  Jesus Christ, our Lord and God came down and through the life-giving Gospel taught the prophets, apostles, martyrs, </a:t>
            </a:r>
            <a:r>
              <a:rPr lang="en-US" sz="2500" dirty="0" err="1">
                <a:latin typeface="Arial Narrow" pitchFamily="34" charset="0"/>
                <a:cs typeface="Times New Roman" pitchFamily="18" charset="0"/>
              </a:rPr>
              <a:t>venerables</a:t>
            </a:r>
            <a:r>
              <a:rPr lang="en-US" sz="2500" dirty="0">
                <a:latin typeface="Arial Narrow" pitchFamily="34" charset="0"/>
                <a:cs typeface="Times New Roman" pitchFamily="18" charset="0"/>
              </a:rPr>
              <a:t>, doctors of the Church, bishops, priests and deacons the way of holiness and purity which is necessary for all the children of the Catholic Church sealed by the living and life-giving sign of baptism”. Hence, the Church, a continuation of Jesus is also the way of salvation. She desires and strives to lead humanity to Jesus the Saviour. This is evident from the beginning of the early Church.</a:t>
            </a:r>
          </a:p>
        </p:txBody>
      </p:sp>
      <p:pic>
        <p:nvPicPr>
          <p:cNvPr id="3074" name="Picture 2" descr="C:\Users\user\Desktop\Bitmap in Lesson3.cdr.jpg"/>
          <p:cNvPicPr>
            <a:picLocks noChangeAspect="1" noChangeArrowheads="1"/>
          </p:cNvPicPr>
          <p:nvPr/>
        </p:nvPicPr>
        <p:blipFill>
          <a:blip r:embed="rId2" cstate="print"/>
          <a:srcRect/>
          <a:stretch>
            <a:fillRect/>
          </a:stretch>
        </p:blipFill>
        <p:spPr bwMode="auto">
          <a:xfrm>
            <a:off x="2667000" y="76200"/>
            <a:ext cx="3817938" cy="26670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p:cTn id="7"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extBox 5"/>
          <p:cNvSpPr txBox="1"/>
          <p:nvPr/>
        </p:nvSpPr>
        <p:spPr>
          <a:xfrm>
            <a:off x="152400" y="2012007"/>
            <a:ext cx="8839200" cy="4693593"/>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early Christians were always interested in listening to the word of God. The early Church, in the Acts of the Apostles, is described as a community who participated with zeal in the teaching of the apostles, communion, breaking of the bread, and prayer. They who desired to grow, listening and accepting the word of God, came together in the presence of the apostles. The main content of the teachings of the apostles was the eternal salvation that God gives through Jesus Christ. People considered it a great blessing that they could listen to the apostles who lived with Jesus and who learned directly from Jesus. The apostles who plunged deep into Christ-mystery by the light of the Holy Spirit declared their experience and faith aloud. They tried sincerely to make the listeners understand the resurrected Jesus. Hence, the apostles taught elaborately the birth, life, words, deeds, suffering, death, resurrection of Jesus, the descent of the Holy Spirit, and the beginning of the Church communities.</a:t>
            </a:r>
            <a:endParaRPr lang="en-US" sz="2300" dirty="0">
              <a:solidFill>
                <a:srgbClr val="FF00FF"/>
              </a:solidFill>
              <a:latin typeface="Arial Narrow" pitchFamily="34" charset="0"/>
              <a:cs typeface="Times New Roman" pitchFamily="18" charset="0"/>
            </a:endParaRPr>
          </a:p>
        </p:txBody>
      </p:sp>
      <p:sp>
        <p:nvSpPr>
          <p:cNvPr id="4" name="TextBox 3"/>
          <p:cNvSpPr txBox="1"/>
          <p:nvPr/>
        </p:nvSpPr>
        <p:spPr>
          <a:xfrm>
            <a:off x="3962400" y="207258"/>
            <a:ext cx="5181600" cy="1708160"/>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COMMUNITY THAT LISTENED TO </a:t>
            </a:r>
          </a:p>
          <a:p>
            <a:pPr algn="ctr"/>
            <a:r>
              <a:rPr lang="en-US" sz="3500" b="1" dirty="0">
                <a:solidFill>
                  <a:srgbClr val="FF00FF"/>
                </a:solidFill>
                <a:latin typeface="Cooper Std Black" pitchFamily="18" charset="0"/>
                <a:cs typeface="Times New Roman" pitchFamily="18" charset="0"/>
              </a:rPr>
              <a:t>THE GOSPEL</a:t>
            </a:r>
          </a:p>
        </p:txBody>
      </p:sp>
      <p:pic>
        <p:nvPicPr>
          <p:cNvPr id="4098" name="Picture 2" descr="C:\Users\user\Desktop\Bitmap in Lesson3.cdr.jpg"/>
          <p:cNvPicPr>
            <a:picLocks noChangeAspect="1" noChangeArrowheads="1"/>
          </p:cNvPicPr>
          <p:nvPr/>
        </p:nvPicPr>
        <p:blipFill>
          <a:blip r:embed="rId2" cstate="print"/>
          <a:srcRect/>
          <a:stretch>
            <a:fillRect/>
          </a:stretch>
        </p:blipFill>
        <p:spPr bwMode="auto">
          <a:xfrm>
            <a:off x="108020" y="152400"/>
            <a:ext cx="3854380" cy="1676400"/>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xEl>
                                              <p:pRg st="0" end="0"/>
                                            </p:txEl>
                                          </p:spTgt>
                                        </p:tgtEl>
                                        <p:attrNameLst>
                                          <p:attrName>style.visibility</p:attrName>
                                        </p:attrNameLst>
                                      </p:cBhvr>
                                      <p:to>
                                        <p:strVal val="visible"/>
                                      </p:to>
                                    </p:set>
                                    <p:anim calcmode="lin" valueType="num">
                                      <p:cBhvr>
                                        <p:cTn id="13"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Rectangle 2"/>
          <p:cNvSpPr/>
          <p:nvPr/>
        </p:nvSpPr>
        <p:spPr>
          <a:xfrm>
            <a:off x="0" y="0"/>
            <a:ext cx="9144000"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152400" y="280481"/>
            <a:ext cx="8763000" cy="938719"/>
          </a:xfrm>
          <a:prstGeom prst="rect">
            <a:avLst/>
          </a:prstGeom>
          <a:noFill/>
        </p:spPr>
        <p:txBody>
          <a:bodyPr wrap="square" rtlCol="0">
            <a:spAutoFit/>
          </a:bodyPr>
          <a:lstStyle/>
          <a:p>
            <a:pPr algn="just"/>
            <a:r>
              <a:rPr lang="en-US" sz="3000" dirty="0">
                <a:solidFill>
                  <a:srgbClr val="FF00FF"/>
                </a:solidFill>
                <a:latin typeface="Cooper Std Black" pitchFamily="18" charset="0"/>
                <a:cs typeface="Times New Roman" pitchFamily="18" charset="0"/>
              </a:rPr>
              <a:t>Activity-1.</a:t>
            </a:r>
            <a:r>
              <a:rPr lang="en-US" sz="2500" dirty="0">
                <a:latin typeface="Arial Narrow" pitchFamily="34" charset="0"/>
                <a:cs typeface="Times New Roman" pitchFamily="18" charset="0"/>
              </a:rPr>
              <a:t> </a:t>
            </a:r>
            <a:r>
              <a:rPr lang="en-US" sz="2500" dirty="0">
                <a:solidFill>
                  <a:srgbClr val="00B0F0"/>
                </a:solidFill>
                <a:latin typeface="Arial Narrow" pitchFamily="34" charset="0"/>
                <a:cs typeface="Times New Roman" pitchFamily="18" charset="0"/>
              </a:rPr>
              <a:t>Discuss to what extent the missionary spirit of the early Church is </a:t>
            </a:r>
            <a:r>
              <a:rPr lang="en-US" sz="2500" dirty="0" err="1">
                <a:solidFill>
                  <a:srgbClr val="00B0F0"/>
                </a:solidFill>
                <a:latin typeface="Arial Narrow" pitchFamily="34" charset="0"/>
                <a:cs typeface="Times New Roman" pitchFamily="18" charset="0"/>
              </a:rPr>
              <a:t>realised</a:t>
            </a:r>
            <a:r>
              <a:rPr lang="en-US" sz="2500" dirty="0">
                <a:solidFill>
                  <a:srgbClr val="00B0F0"/>
                </a:solidFill>
                <a:latin typeface="Arial Narrow" pitchFamily="34" charset="0"/>
                <a:cs typeface="Times New Roman" pitchFamily="18" charset="0"/>
              </a:rPr>
              <a:t> in your parish.</a:t>
            </a:r>
          </a:p>
        </p:txBody>
      </p:sp>
      <p:sp>
        <p:nvSpPr>
          <p:cNvPr id="5" name="TextBox 4"/>
          <p:cNvSpPr txBox="1"/>
          <p:nvPr/>
        </p:nvSpPr>
        <p:spPr>
          <a:xfrm>
            <a:off x="152400" y="3200400"/>
            <a:ext cx="8839200" cy="3416320"/>
          </a:xfrm>
          <a:prstGeom prst="rect">
            <a:avLst/>
          </a:prstGeom>
          <a:noFill/>
        </p:spPr>
        <p:txBody>
          <a:bodyPr wrap="square" rtlCol="0">
            <a:spAutoFit/>
          </a:bodyPr>
          <a:lstStyle/>
          <a:p>
            <a:pPr algn="just"/>
            <a:r>
              <a:rPr lang="en-US" sz="2400" dirty="0">
                <a:latin typeface="Arial Narrow" pitchFamily="34" charset="0"/>
                <a:cs typeface="Times New Roman" pitchFamily="18" charset="0"/>
              </a:rPr>
              <a:t>	The people who were attracted by the Gospel became a community. The community of the faithful had one heart and soul (Acts 4:32). This communion was evident when they offered themselves and whatever they had, fully for the community and each member of the community. They were led to such a communion not by external compulsion but by the inspiration of the Holy Spirit. This communion was not confined to mere sharing of material goods. Instead, a heart-to-heart relationship formed by faith in the resurrected Lord. They did not depend on material wealth. Trust in divine providence led them. Hence, sharing of material goods gave them joy and satisfaction. </a:t>
            </a:r>
            <a:endParaRPr lang="en-US" sz="2400" dirty="0">
              <a:solidFill>
                <a:srgbClr val="FF00FF"/>
              </a:solidFill>
              <a:latin typeface="Arial Narrow" pitchFamily="34" charset="0"/>
              <a:cs typeface="Times New Roman" pitchFamily="18" charset="0"/>
            </a:endParaRPr>
          </a:p>
        </p:txBody>
      </p:sp>
      <p:sp>
        <p:nvSpPr>
          <p:cNvPr id="6" name="TextBox 5"/>
          <p:cNvSpPr txBox="1"/>
          <p:nvPr/>
        </p:nvSpPr>
        <p:spPr>
          <a:xfrm>
            <a:off x="2133600" y="1497449"/>
            <a:ext cx="7010400" cy="1708160"/>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COMMUNITY THAT LIVED ACCORDING TO THE GOSPEL</a:t>
            </a:r>
          </a:p>
        </p:txBody>
      </p:sp>
      <p:pic>
        <p:nvPicPr>
          <p:cNvPr id="5122" name="Picture 2" descr="C:\Users\user\Desktop\LLB8001-043-06.jpg"/>
          <p:cNvPicPr>
            <a:picLocks noChangeAspect="1" noChangeArrowheads="1"/>
          </p:cNvPicPr>
          <p:nvPr/>
        </p:nvPicPr>
        <p:blipFill>
          <a:blip r:embed="rId2" cstate="print"/>
          <a:srcRect/>
          <a:stretch>
            <a:fillRect/>
          </a:stretch>
        </p:blipFill>
        <p:spPr bwMode="auto">
          <a:xfrm>
            <a:off x="304800" y="1447800"/>
            <a:ext cx="1828800" cy="1739503"/>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anim calcmode="lin" valueType="num">
                                      <p:cBhvr>
                                        <p:cTn id="19"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5" grpId="0" build="p"/>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1366421"/>
            <a:ext cx="8839200" cy="5262979"/>
          </a:xfrm>
          <a:prstGeom prst="rect">
            <a:avLst/>
          </a:prstGeom>
          <a:noFill/>
        </p:spPr>
        <p:txBody>
          <a:bodyPr wrap="square" rtlCol="0">
            <a:spAutoFit/>
          </a:bodyPr>
          <a:lstStyle/>
          <a:p>
            <a:pPr algn="just"/>
            <a:r>
              <a:rPr lang="en-US" sz="2400" dirty="0">
                <a:latin typeface="Arial Narrow" pitchFamily="34" charset="0"/>
                <a:cs typeface="Times New Roman" pitchFamily="18" charset="0"/>
              </a:rPr>
              <a:t>	The Church shows her identity by her communion with Jesus Christ and unity among the members of the Church. Hence, the apostles considered lack of sharing and similar drawbacks as big sin. St. Paul, the apostle, blamed the Church at Corinth in strong language  when there was division among the faithful (1 Cor. 10:13) and there was no proper sharing in the Lord’s supper (1 </a:t>
            </a:r>
            <a:r>
              <a:rPr lang="en-US" sz="2400" dirty="0" err="1">
                <a:latin typeface="Arial Narrow" pitchFamily="34" charset="0"/>
                <a:cs typeface="Times New Roman" pitchFamily="18" charset="0"/>
              </a:rPr>
              <a:t>Cor</a:t>
            </a:r>
            <a:r>
              <a:rPr lang="en-US" sz="2400" dirty="0">
                <a:latin typeface="Arial Narrow" pitchFamily="34" charset="0"/>
                <a:cs typeface="Times New Roman" pitchFamily="18" charset="0"/>
              </a:rPr>
              <a:t> 11:17-22). The gravity of this sin is made very clear in the death of the couple Ananias and </a:t>
            </a:r>
            <a:r>
              <a:rPr lang="en-US" sz="2400" dirty="0" err="1">
                <a:latin typeface="Arial Narrow" pitchFamily="34" charset="0"/>
                <a:cs typeface="Times New Roman" pitchFamily="18" charset="0"/>
              </a:rPr>
              <a:t>Saphiera</a:t>
            </a:r>
            <a:r>
              <a:rPr lang="en-US" sz="2400" dirty="0">
                <a:latin typeface="Arial Narrow" pitchFamily="34" charset="0"/>
                <a:cs typeface="Times New Roman" pitchFamily="18" charset="0"/>
              </a:rPr>
              <a:t>. (Acts 5:1-11). When the apostles heard that the Greek Christian widows were neglected, they took it seriously because they understood the importance of this communion. The apostles appointed deacons to maintain and strengthen this communion in Church communities. (Acts 6:1-7). Whenever they received some hints that the poor were ignored, the people along with the apostles were ready to take quick steps. They were ready to collect money for the poor (2. Cor. 8:14-15). In all this, we see clearly the power of communion formed through faith.</a:t>
            </a:r>
          </a:p>
        </p:txBody>
      </p:sp>
      <p:pic>
        <p:nvPicPr>
          <p:cNvPr id="6146" name="Picture 2" descr="C:\Users\user\Desktop\st Paul painting pic croped.jpg"/>
          <p:cNvPicPr>
            <a:picLocks noChangeAspect="1" noChangeArrowheads="1"/>
          </p:cNvPicPr>
          <p:nvPr/>
        </p:nvPicPr>
        <p:blipFill>
          <a:blip r:embed="rId2" cstate="print"/>
          <a:srcRect/>
          <a:stretch>
            <a:fillRect/>
          </a:stretch>
        </p:blipFill>
        <p:spPr bwMode="auto">
          <a:xfrm>
            <a:off x="4022725" y="93201"/>
            <a:ext cx="1082675" cy="1278399"/>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p:cTn id="7"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52400" y="2638723"/>
            <a:ext cx="8763000" cy="2923877"/>
          </a:xfrm>
          <a:prstGeom prst="rect">
            <a:avLst/>
          </a:prstGeom>
          <a:noFill/>
        </p:spPr>
        <p:txBody>
          <a:bodyPr wrap="square" rtlCol="0">
            <a:spAutoFit/>
          </a:bodyPr>
          <a:lstStyle/>
          <a:p>
            <a:pPr algn="just"/>
            <a:r>
              <a:rPr lang="en-US" sz="2300" dirty="0">
                <a:latin typeface="Arial Narrow" pitchFamily="34" charset="0"/>
                <a:cs typeface="Times New Roman" pitchFamily="18" charset="0"/>
              </a:rPr>
              <a:t>	The true power centre of the Church community who came together in faith was the service of breaking the bread. They participated in it with one mind and innocent, joyful hearts. They celebrated the breaking of bread in commemoration of the Last Supper as the sharing in the body and blood of Jesus. The conviction that the bread and wine which received was the body and blood of Jesus was deep in them. It is from the participation in the Holy Eucharist that they received special power in their struggles and crises. This sharing also made them grow in the life of faith.</a:t>
            </a:r>
          </a:p>
        </p:txBody>
      </p:sp>
      <p:sp>
        <p:nvSpPr>
          <p:cNvPr id="3" name="TextBox 2"/>
          <p:cNvSpPr txBox="1"/>
          <p:nvPr/>
        </p:nvSpPr>
        <p:spPr>
          <a:xfrm>
            <a:off x="0" y="207258"/>
            <a:ext cx="9144000" cy="1708160"/>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COMMUNITY WHOSE SOURCE OF POWER WAS BREAKING OF THE BREAD</a:t>
            </a:r>
          </a:p>
        </p:txBody>
      </p:sp>
      <p:sp>
        <p:nvSpPr>
          <p:cNvPr id="5" name="Rectangle 4"/>
          <p:cNvSpPr/>
          <p:nvPr/>
        </p:nvSpPr>
        <p:spPr>
          <a:xfrm>
            <a:off x="0" y="5562600"/>
            <a:ext cx="9144000" cy="1295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152400" y="5843081"/>
            <a:ext cx="8763000" cy="938719"/>
          </a:xfrm>
          <a:prstGeom prst="rect">
            <a:avLst/>
          </a:prstGeom>
          <a:noFill/>
        </p:spPr>
        <p:txBody>
          <a:bodyPr wrap="square" rtlCol="0">
            <a:spAutoFit/>
          </a:bodyPr>
          <a:lstStyle/>
          <a:p>
            <a:pPr algn="just"/>
            <a:r>
              <a:rPr lang="en-US" sz="3000" dirty="0">
                <a:solidFill>
                  <a:srgbClr val="FF00FF"/>
                </a:solidFill>
                <a:latin typeface="Cooper Std Black" pitchFamily="18" charset="0"/>
                <a:cs typeface="Times New Roman" pitchFamily="18" charset="0"/>
              </a:rPr>
              <a:t>Activity-2.</a:t>
            </a:r>
            <a:r>
              <a:rPr lang="en-US" sz="2500" dirty="0">
                <a:latin typeface="Arial Narrow" pitchFamily="34" charset="0"/>
                <a:cs typeface="Times New Roman" pitchFamily="18" charset="0"/>
              </a:rPr>
              <a:t> </a:t>
            </a:r>
            <a:r>
              <a:rPr lang="en-US" sz="2500" dirty="0">
                <a:solidFill>
                  <a:srgbClr val="00B0F0"/>
                </a:solidFill>
                <a:latin typeface="Arial Narrow" pitchFamily="34" charset="0"/>
                <a:cs typeface="Times New Roman" pitchFamily="18" charset="0"/>
              </a:rPr>
              <a:t>Examine the </a:t>
            </a:r>
            <a:r>
              <a:rPr lang="en-US" sz="2500" dirty="0" err="1">
                <a:solidFill>
                  <a:srgbClr val="00B0F0"/>
                </a:solidFill>
                <a:latin typeface="Arial Narrow" pitchFamily="34" charset="0"/>
                <a:cs typeface="Times New Roman" pitchFamily="18" charset="0"/>
              </a:rPr>
              <a:t>Gahantha</a:t>
            </a:r>
            <a:r>
              <a:rPr lang="en-US" sz="2500" dirty="0">
                <a:solidFill>
                  <a:srgbClr val="00B0F0"/>
                </a:solidFill>
                <a:latin typeface="Arial Narrow" pitchFamily="34" charset="0"/>
                <a:cs typeface="Times New Roman" pitchFamily="18" charset="0"/>
              </a:rPr>
              <a:t> prayers in the Holy Mass, find out and write the sentences referring to our missionary task.</a:t>
            </a:r>
          </a:p>
        </p:txBody>
      </p:sp>
      <p:pic>
        <p:nvPicPr>
          <p:cNvPr id="7170" name="Picture 2" descr="C:\Users\user\Desktop\detail_1306_obs_family.jpg"/>
          <p:cNvPicPr>
            <a:picLocks noChangeAspect="1" noChangeArrowheads="1"/>
          </p:cNvPicPr>
          <p:nvPr/>
        </p:nvPicPr>
        <p:blipFill>
          <a:blip r:embed="rId2" cstate="print"/>
          <a:srcRect/>
          <a:stretch>
            <a:fillRect/>
          </a:stretch>
        </p:blipFill>
        <p:spPr bwMode="auto">
          <a:xfrm>
            <a:off x="914400" y="1432367"/>
            <a:ext cx="1442977" cy="1082233"/>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 calcmode="lin" valueType="num">
                                      <p:cBhvr>
                                        <p:cTn id="19"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3" grpId="0"/>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extBox 2"/>
          <p:cNvSpPr txBox="1"/>
          <p:nvPr/>
        </p:nvSpPr>
        <p:spPr>
          <a:xfrm>
            <a:off x="1905000" y="207258"/>
            <a:ext cx="7239000" cy="630942"/>
          </a:xfrm>
          <a:prstGeom prst="rect">
            <a:avLst/>
          </a:prstGeom>
          <a:noFill/>
        </p:spPr>
        <p:txBody>
          <a:bodyPr wrap="square" rtlCol="0">
            <a:spAutoFit/>
          </a:bodyPr>
          <a:lstStyle/>
          <a:p>
            <a:pPr algn="ctr"/>
            <a:r>
              <a:rPr lang="en-US" sz="3500" b="1" dirty="0">
                <a:solidFill>
                  <a:srgbClr val="FF00FF"/>
                </a:solidFill>
                <a:latin typeface="Cooper Std Black" pitchFamily="18" charset="0"/>
                <a:cs typeface="Times New Roman" pitchFamily="18" charset="0"/>
              </a:rPr>
              <a:t>PRAYING COMMUNITY</a:t>
            </a:r>
          </a:p>
        </p:txBody>
      </p:sp>
      <p:sp>
        <p:nvSpPr>
          <p:cNvPr id="7" name="TextBox 6"/>
          <p:cNvSpPr txBox="1"/>
          <p:nvPr/>
        </p:nvSpPr>
        <p:spPr>
          <a:xfrm>
            <a:off x="152400" y="1304121"/>
            <a:ext cx="8839200" cy="5401479"/>
          </a:xfrm>
          <a:prstGeom prst="rect">
            <a:avLst/>
          </a:prstGeom>
          <a:noFill/>
        </p:spPr>
        <p:txBody>
          <a:bodyPr wrap="square" rtlCol="0">
            <a:spAutoFit/>
          </a:bodyPr>
          <a:lstStyle/>
          <a:p>
            <a:pPr algn="just"/>
            <a:r>
              <a:rPr lang="en-US" sz="2300" dirty="0">
                <a:latin typeface="Arial Narrow" pitchFamily="34" charset="0"/>
                <a:cs typeface="Times New Roman" pitchFamily="18" charset="0"/>
              </a:rPr>
              <a:t>	A specific characteristic of the early Church who lived according to the Gospel was their prayer life. The early Christians followed the prayer model of Jesus. They prayed during certain hours to sanctify the whole day. We see in the Bible, the apostles who pray in the third hour (9 a.m.) 6th hour (12 am) 9th hour (3pm) and 12th hour (6 pm). On the day of the </a:t>
            </a:r>
            <a:r>
              <a:rPr lang="en-US" sz="2300" dirty="0" err="1">
                <a:latin typeface="Arial Narrow" pitchFamily="34" charset="0"/>
                <a:cs typeface="Times New Roman" pitchFamily="18" charset="0"/>
              </a:rPr>
              <a:t>pentecost</a:t>
            </a:r>
            <a:r>
              <a:rPr lang="en-US" sz="2300" dirty="0">
                <a:latin typeface="Arial Narrow" pitchFamily="34" charset="0"/>
                <a:cs typeface="Times New Roman" pitchFamily="18" charset="0"/>
              </a:rPr>
              <a:t>, the Holy Spirit came down upon the apostles in prayer at the third hour (Acts 2:15). While Peter, the apostle, was praying at the 6th hour, he got the revelation from God that the gentiles also can be accepted in the Church as her members. When Peter and John went to the temple to pray at the 9th hour, they healed the lame man who was begging at the Beautiful gate (Acts 3:1). We see in the Acts of the Apostles, examples of people praying personally and in community (Acts 4: 23-24, 7: 59-60). They prayed zealously before taking important decisions (Acts 1:24-25, 13:3). It is prayer that gave them consolation and strength when they were persecuted for Christian faith and suffered and underwent crises for the sake of faith. In prison also they praised God and regained their courage. (Acts 16:25)</a:t>
            </a:r>
            <a:endParaRPr lang="en-US" sz="2300" dirty="0">
              <a:solidFill>
                <a:srgbClr val="00B0F0"/>
              </a:solidFill>
              <a:latin typeface="Arial Narrow" pitchFamily="34" charset="0"/>
              <a:cs typeface="Times New Roman" pitchFamily="18" charset="0"/>
            </a:endParaRPr>
          </a:p>
        </p:txBody>
      </p:sp>
      <p:pic>
        <p:nvPicPr>
          <p:cNvPr id="4" name="Picture 2" descr="C:\Users\user\Desktop\Bitmap in Lesson3.cdr.jpg"/>
          <p:cNvPicPr>
            <a:picLocks noChangeAspect="1" noChangeArrowheads="1"/>
          </p:cNvPicPr>
          <p:nvPr/>
        </p:nvPicPr>
        <p:blipFill>
          <a:blip r:embed="rId2" cstate="print"/>
          <a:srcRect/>
          <a:stretch>
            <a:fillRect/>
          </a:stretch>
        </p:blipFill>
        <p:spPr bwMode="auto">
          <a:xfrm>
            <a:off x="76200" y="55418"/>
            <a:ext cx="1828800" cy="1163782"/>
          </a:xfrm>
          <a:prstGeom prst="rect">
            <a:avLst/>
          </a:prstGeom>
          <a:noFill/>
          <a:ln>
            <a:solidFill>
              <a:schemeClr val="accent1"/>
            </a:solidFill>
          </a:ln>
        </p:spPr>
      </p:pic>
    </p:spTree>
    <p:extLst>
      <p:ext uri="{BB962C8B-B14F-4D97-AF65-F5344CB8AC3E}">
        <p14:creationId xmlns:p14="http://schemas.microsoft.com/office/powerpoint/2010/main" xmlns="" val="2668902097"/>
      </p:ext>
    </p:extLst>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p:cTn id="13" dur="5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4" dur="500" fill="hold"/>
                                        <p:tgtEl>
                                          <p:spTgt spid="7">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build="p"/>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1378</TotalTime>
  <Words>225</Words>
  <Application>Microsoft Office PowerPoint</Application>
  <PresentationFormat>On-screen Show (4:3)</PresentationFormat>
  <Paragraphs>44</Paragraphs>
  <Slides>18</Slides>
  <Notes>0</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Trek</vt:lpstr>
      <vt:lpstr>CATECHETICAL TEXTBOOK SERIES OF THE SYRO - MALABAR CHURCH</vt:lpstr>
      <vt:lpstr>Slide 2</vt:lpstr>
      <vt:lpstr>Slide 3</vt:lpstr>
      <vt:lpstr>Slide 4</vt:lpstr>
      <vt:lpstr>Slide 5</vt:lpstr>
      <vt:lpstr>Slide 6</vt:lpstr>
      <vt:lpstr>Slide 7</vt:lpstr>
      <vt:lpstr>Slide 8</vt:lpstr>
      <vt:lpstr>Slide 9</vt:lpstr>
      <vt:lpstr>Slide 10</vt:lpstr>
      <vt:lpstr>Slide 11</vt:lpstr>
      <vt:lpstr>Let us  Read the Word of God and Meditate</vt:lpstr>
      <vt:lpstr>A Word of God to Remember</vt:lpstr>
      <vt:lpstr>Let us Pray</vt:lpstr>
      <vt:lpstr>My Decision</vt:lpstr>
      <vt:lpstr>Let us think with the Church</vt:lpstr>
      <vt:lpstr>Let us find out the answers</vt:lpstr>
      <vt:lpstr>Slide 18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portex8</dc:creator>
  <cp:lastModifiedBy>Administrator</cp:lastModifiedBy>
  <cp:revision>334</cp:revision>
  <dcterms:created xsi:type="dcterms:W3CDTF">2009-12-14T09:57:33Z</dcterms:created>
  <dcterms:modified xsi:type="dcterms:W3CDTF">2015-10-29T06:41:45Z</dcterms:modified>
</cp:coreProperties>
</file>